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8" r:id="rId3"/>
    <p:sldId id="270" r:id="rId4"/>
    <p:sldId id="257" r:id="rId5"/>
    <p:sldId id="258" r:id="rId6"/>
    <p:sldId id="259" r:id="rId7"/>
    <p:sldId id="260" r:id="rId8"/>
    <p:sldId id="261" r:id="rId9"/>
    <p:sldId id="262" r:id="rId10"/>
    <p:sldId id="263" r:id="rId11"/>
    <p:sldId id="265" r:id="rId12"/>
    <p:sldId id="264" r:id="rId13"/>
    <p:sldId id="269" r:id="rId14"/>
  </p:sldIdLst>
  <p:sldSz cx="14630400" cy="8229600"/>
  <p:notesSz cx="8229600" cy="14630400"/>
  <p:embeddedFontLst>
    <p:embeddedFont>
      <p:font typeface="Open Sans" panose="020B060603050402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4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170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digital learning platform is designed to enhance the online education experience by combining cutting-edge technology and best practices in pedagogy.
• The platform seamlessly integrates interactive tools and accessible features to create an engaging and inclusive learning environment for all students.
• By empowering learners to thrive in the digital age, we aim to make online education more accessible and interactive than ever before.
• The image on the left visually represents this digital learning experience, depicting students studying on laptops in a modern, clean, and warm setting.
• As you can see, our comprehensive platform is poised to transform the way students learn and succeed in the online space.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experience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2434" y="842129"/>
            <a:ext cx="7831931" cy="4042172"/>
          </a:xfrm>
          <a:prstGeom prst="rect">
            <a:avLst/>
          </a:prstGeom>
          <a:noFill/>
          <a:ln/>
        </p:spPr>
        <p:txBody>
          <a:bodyPr wrap="square" lIns="0" tIns="0" rIns="0" bIns="0" rtlCol="0" anchor="t"/>
          <a:lstStyle/>
          <a:p>
            <a:pPr marL="0" indent="0">
              <a:lnSpc>
                <a:spcPts val="6350"/>
              </a:lnSpc>
              <a:buNone/>
            </a:pPr>
            <a:r>
              <a:rPr lang="en-US" sz="5050" b="1" dirty="0">
                <a:solidFill>
                  <a:srgbClr val="443728"/>
                </a:solidFill>
                <a:latin typeface="Times New Roman" panose="02020603050405020304" pitchFamily="18" charset="0"/>
                <a:ea typeface="Crimson Pro Bold" pitchFamily="34" charset="-122"/>
                <a:cs typeface="Times New Roman" panose="02020603050405020304" pitchFamily="18" charset="0"/>
              </a:rPr>
              <a:t>Enhancing Digital Learning: A Comprehensive Platform for Accessible and Interactive Online Education</a:t>
            </a:r>
            <a:endParaRPr lang="en-US" sz="5050" dirty="0">
              <a:latin typeface="Times New Roman" panose="02020603050405020304" pitchFamily="18" charset="0"/>
              <a:cs typeface="Times New Roman" panose="02020603050405020304" pitchFamily="18" charset="0"/>
            </a:endParaRPr>
          </a:p>
        </p:txBody>
      </p:sp>
      <p:sp>
        <p:nvSpPr>
          <p:cNvPr id="4" name="Text 1"/>
          <p:cNvSpPr/>
          <p:nvPr/>
        </p:nvSpPr>
        <p:spPr>
          <a:xfrm>
            <a:off x="6142434" y="5165408"/>
            <a:ext cx="7831931" cy="1200150"/>
          </a:xfrm>
          <a:prstGeom prst="rect">
            <a:avLst/>
          </a:prstGeom>
          <a:noFill/>
          <a:ln/>
        </p:spPr>
        <p:txBody>
          <a:bodyPr wrap="square" lIns="0" tIns="0" rIns="0" bIns="0" rtlCol="0" anchor="t"/>
          <a:lstStyle/>
          <a:p>
            <a:pPr marL="0" indent="0">
              <a:lnSpc>
                <a:spcPts val="2350"/>
              </a:lnSpc>
              <a:buNone/>
            </a:pPr>
            <a:r>
              <a:rPr lang="en-US" sz="1450" dirty="0">
                <a:solidFill>
                  <a:srgbClr val="443728"/>
                </a:solidFill>
                <a:latin typeface="Open Sans" pitchFamily="34" charset="0"/>
                <a:ea typeface="Open Sans" pitchFamily="34" charset="-122"/>
                <a:cs typeface="Open Sans" pitchFamily="34" charset="-120"/>
              </a:rPr>
              <a:t>Our digital learning platform combines cutting-edge technology and pedagogical best practices to create an engaging and inclusive online education experience. By seamlessly integrating interactive tools and accessible features, we empower learners to thrive in the digital age.</a:t>
            </a:r>
            <a:endParaRPr lang="en-US" sz="1450" dirty="0"/>
          </a:p>
        </p:txBody>
      </p:sp>
      <p:sp>
        <p:nvSpPr>
          <p:cNvPr id="5" name="Text 2"/>
          <p:cNvSpPr/>
          <p:nvPr/>
        </p:nvSpPr>
        <p:spPr>
          <a:xfrm>
            <a:off x="6142434" y="6597683"/>
            <a:ext cx="7831931" cy="300038"/>
          </a:xfrm>
          <a:prstGeom prst="rect">
            <a:avLst/>
          </a:prstGeom>
          <a:noFill/>
          <a:ln/>
        </p:spPr>
        <p:txBody>
          <a:bodyPr wrap="none" lIns="0" tIns="0" rIns="0" bIns="0" rtlCol="0" anchor="t"/>
          <a:lstStyle/>
          <a:p>
            <a:pPr marL="0" indent="0">
              <a:lnSpc>
                <a:spcPts val="2350"/>
              </a:lnSpc>
              <a:buNone/>
            </a:pPr>
            <a:r>
              <a:rPr lang="en-US" sz="1450" dirty="0">
                <a:solidFill>
                  <a:srgbClr val="443728"/>
                </a:solidFill>
                <a:latin typeface="Open Sans" pitchFamily="34" charset="0"/>
                <a:ea typeface="Open Sans" pitchFamily="34" charset="-122"/>
                <a:cs typeface="Open Sans" pitchFamily="34" charset="-120"/>
              </a:rPr>
              <a:t>-S.Grishma Chandu(192210566)</a:t>
            </a:r>
            <a:endParaRPr lang="en-US" sz="1450" dirty="0"/>
          </a:p>
        </p:txBody>
      </p:sp>
      <p:sp>
        <p:nvSpPr>
          <p:cNvPr id="6" name="Text 3"/>
          <p:cNvSpPr/>
          <p:nvPr/>
        </p:nvSpPr>
        <p:spPr>
          <a:xfrm>
            <a:off x="6142434" y="7087314"/>
            <a:ext cx="7831931" cy="300038"/>
          </a:xfrm>
          <a:prstGeom prst="rect">
            <a:avLst/>
          </a:prstGeom>
          <a:noFill/>
          <a:ln/>
        </p:spPr>
        <p:txBody>
          <a:bodyPr wrap="none" lIns="0" tIns="0" rIns="0" bIns="0" rtlCol="0" anchor="t"/>
          <a:lstStyle/>
          <a:p>
            <a:pPr marL="0" indent="0">
              <a:lnSpc>
                <a:spcPts val="2350"/>
              </a:lnSpc>
              <a:buNone/>
            </a:pPr>
            <a:r>
              <a:rPr lang="en-US" sz="1450" dirty="0">
                <a:solidFill>
                  <a:srgbClr val="443728"/>
                </a:solidFill>
                <a:latin typeface="Open Sans" pitchFamily="34" charset="0"/>
                <a:ea typeface="Open Sans" pitchFamily="34" charset="-122"/>
                <a:cs typeface="Open Sans" pitchFamily="34" charset="-120"/>
              </a:rPr>
              <a:t>-Ch.Sravani(192211962)</a:t>
            </a:r>
            <a:endParaRPr lang="en-US" sz="1450" dirty="0"/>
          </a:p>
        </p:txBody>
      </p:sp>
      <p:sp>
        <p:nvSpPr>
          <p:cNvPr id="7" name="Rectangle 6">
            <a:extLst>
              <a:ext uri="{FF2B5EF4-FFF2-40B4-BE49-F238E27FC236}">
                <a16:creationId xmlns:a16="http://schemas.microsoft.com/office/drawing/2014/main" id="{AE3643D1-65CA-AD83-89C0-6A04A432BAA6}"/>
              </a:ext>
            </a:extLst>
          </p:cNvPr>
          <p:cNvSpPr/>
          <p:nvPr/>
        </p:nvSpPr>
        <p:spPr>
          <a:xfrm>
            <a:off x="12737805" y="7598211"/>
            <a:ext cx="1818167" cy="535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9151"/>
          </a:xfrm>
          <a:prstGeom prst="rect">
            <a:avLst/>
          </a:prstGeom>
        </p:spPr>
      </p:pic>
      <p:sp>
        <p:nvSpPr>
          <p:cNvPr id="3" name="Text 0"/>
          <p:cNvSpPr/>
          <p:nvPr/>
        </p:nvSpPr>
        <p:spPr>
          <a:xfrm>
            <a:off x="764143" y="3330297"/>
            <a:ext cx="5458420" cy="682347"/>
          </a:xfrm>
          <a:prstGeom prst="rect">
            <a:avLst/>
          </a:prstGeom>
          <a:noFill/>
          <a:ln/>
        </p:spPr>
        <p:txBody>
          <a:bodyPr wrap="none" lIns="0" tIns="0" rIns="0" bIns="0" rtlCol="0" anchor="t"/>
          <a:lstStyle/>
          <a:p>
            <a:pPr marL="0" indent="0">
              <a:lnSpc>
                <a:spcPts val="5350"/>
              </a:lnSpc>
              <a:buNone/>
            </a:pPr>
            <a:r>
              <a:rPr lang="en-US" sz="4250" b="1" dirty="0">
                <a:solidFill>
                  <a:srgbClr val="443728"/>
                </a:solidFill>
                <a:latin typeface="Crimson Pro Bold" pitchFamily="34" charset="0"/>
                <a:ea typeface="Crimson Pro Bold" pitchFamily="34" charset="-122"/>
                <a:cs typeface="Crimson Pro Bold" pitchFamily="34" charset="-120"/>
              </a:rPr>
              <a:t>Functionalities</a:t>
            </a:r>
            <a:endParaRPr lang="en-US" sz="4250" dirty="0"/>
          </a:p>
        </p:txBody>
      </p:sp>
      <p:pic>
        <p:nvPicPr>
          <p:cNvPr id="4" name="Image 1" descr="preencoded.png"/>
          <p:cNvPicPr>
            <a:picLocks noChangeAspect="1"/>
          </p:cNvPicPr>
          <p:nvPr/>
        </p:nvPicPr>
        <p:blipFill>
          <a:blip r:embed="rId4"/>
          <a:stretch>
            <a:fillRect/>
          </a:stretch>
        </p:blipFill>
        <p:spPr>
          <a:xfrm>
            <a:off x="764143" y="4340066"/>
            <a:ext cx="3275528" cy="873323"/>
          </a:xfrm>
          <a:prstGeom prst="rect">
            <a:avLst/>
          </a:prstGeom>
        </p:spPr>
      </p:pic>
      <p:sp>
        <p:nvSpPr>
          <p:cNvPr id="5" name="Text 1"/>
          <p:cNvSpPr/>
          <p:nvPr/>
        </p:nvSpPr>
        <p:spPr>
          <a:xfrm>
            <a:off x="982385" y="5540812"/>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Adaptive Learning</a:t>
            </a:r>
            <a:endParaRPr lang="en-US" sz="2100" dirty="0"/>
          </a:p>
        </p:txBody>
      </p:sp>
      <p:sp>
        <p:nvSpPr>
          <p:cNvPr id="6" name="Text 2"/>
          <p:cNvSpPr/>
          <p:nvPr/>
        </p:nvSpPr>
        <p:spPr>
          <a:xfrm>
            <a:off x="982385" y="6012894"/>
            <a:ext cx="2839045" cy="1397318"/>
          </a:xfrm>
          <a:prstGeom prst="rect">
            <a:avLst/>
          </a:prstGeom>
          <a:noFill/>
          <a:ln/>
        </p:spPr>
        <p:txBody>
          <a:bodyPr wrap="square" lIns="0" tIns="0" rIns="0" bIns="0" rtlCol="0" anchor="t"/>
          <a:lstStyle/>
          <a:p>
            <a:pPr marL="0" indent="0" algn="l">
              <a:lnSpc>
                <a:spcPts val="2750"/>
              </a:lnSpc>
              <a:buNone/>
            </a:pPr>
            <a:r>
              <a:rPr lang="en-US" sz="1700" dirty="0">
                <a:solidFill>
                  <a:srgbClr val="443728"/>
                </a:solidFill>
                <a:latin typeface="Open Sans" pitchFamily="34" charset="0"/>
                <a:ea typeface="Open Sans" pitchFamily="34" charset="-122"/>
                <a:cs typeface="Open Sans" pitchFamily="34" charset="-120"/>
              </a:rPr>
              <a:t>AI-powered personalized recommendations and learning paths for each student.</a:t>
            </a:r>
            <a:endParaRPr lang="en-US" sz="1700" dirty="0"/>
          </a:p>
        </p:txBody>
      </p:sp>
      <p:pic>
        <p:nvPicPr>
          <p:cNvPr id="7" name="Image 2" descr="preencoded.png"/>
          <p:cNvPicPr>
            <a:picLocks noChangeAspect="1"/>
          </p:cNvPicPr>
          <p:nvPr/>
        </p:nvPicPr>
        <p:blipFill>
          <a:blip r:embed="rId5"/>
          <a:stretch>
            <a:fillRect/>
          </a:stretch>
        </p:blipFill>
        <p:spPr>
          <a:xfrm>
            <a:off x="4039672" y="4340066"/>
            <a:ext cx="3275528" cy="873323"/>
          </a:xfrm>
          <a:prstGeom prst="rect">
            <a:avLst/>
          </a:prstGeom>
        </p:spPr>
      </p:pic>
      <p:sp>
        <p:nvSpPr>
          <p:cNvPr id="8" name="Text 3"/>
          <p:cNvSpPr/>
          <p:nvPr/>
        </p:nvSpPr>
        <p:spPr>
          <a:xfrm>
            <a:off x="4257913" y="5540812"/>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Multimedia Content</a:t>
            </a:r>
            <a:endParaRPr lang="en-US" sz="2100" dirty="0"/>
          </a:p>
        </p:txBody>
      </p:sp>
      <p:sp>
        <p:nvSpPr>
          <p:cNvPr id="9" name="Text 4"/>
          <p:cNvSpPr/>
          <p:nvPr/>
        </p:nvSpPr>
        <p:spPr>
          <a:xfrm>
            <a:off x="4257913" y="6012894"/>
            <a:ext cx="2839045" cy="1397318"/>
          </a:xfrm>
          <a:prstGeom prst="rect">
            <a:avLst/>
          </a:prstGeom>
          <a:noFill/>
          <a:ln/>
        </p:spPr>
        <p:txBody>
          <a:bodyPr wrap="square" lIns="0" tIns="0" rIns="0" bIns="0" rtlCol="0" anchor="t"/>
          <a:lstStyle/>
          <a:p>
            <a:pPr marL="0" indent="0" algn="l">
              <a:lnSpc>
                <a:spcPts val="2750"/>
              </a:lnSpc>
              <a:buNone/>
            </a:pPr>
            <a:r>
              <a:rPr lang="en-US" sz="1700" dirty="0">
                <a:solidFill>
                  <a:srgbClr val="443728"/>
                </a:solidFill>
                <a:latin typeface="Open Sans" pitchFamily="34" charset="0"/>
                <a:ea typeface="Open Sans" pitchFamily="34" charset="-122"/>
                <a:cs typeface="Open Sans" pitchFamily="34" charset="-120"/>
              </a:rPr>
              <a:t>Engaging videos, interactive simulations, and a wide range of learning resources.</a:t>
            </a:r>
            <a:endParaRPr lang="en-US" sz="1700" dirty="0"/>
          </a:p>
        </p:txBody>
      </p:sp>
      <p:pic>
        <p:nvPicPr>
          <p:cNvPr id="10" name="Image 3" descr="preencoded.png"/>
          <p:cNvPicPr>
            <a:picLocks noChangeAspect="1"/>
          </p:cNvPicPr>
          <p:nvPr/>
        </p:nvPicPr>
        <p:blipFill>
          <a:blip r:embed="rId6"/>
          <a:stretch>
            <a:fillRect/>
          </a:stretch>
        </p:blipFill>
        <p:spPr>
          <a:xfrm>
            <a:off x="7315200" y="4340066"/>
            <a:ext cx="3275528" cy="873323"/>
          </a:xfrm>
          <a:prstGeom prst="rect">
            <a:avLst/>
          </a:prstGeom>
        </p:spPr>
      </p:pic>
      <p:sp>
        <p:nvSpPr>
          <p:cNvPr id="11" name="Text 5"/>
          <p:cNvSpPr/>
          <p:nvPr/>
        </p:nvSpPr>
        <p:spPr>
          <a:xfrm>
            <a:off x="7533442" y="5540812"/>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Collaborative Tools</a:t>
            </a:r>
            <a:endParaRPr lang="en-US" sz="2100" dirty="0"/>
          </a:p>
        </p:txBody>
      </p:sp>
      <p:sp>
        <p:nvSpPr>
          <p:cNvPr id="12" name="Text 6"/>
          <p:cNvSpPr/>
          <p:nvPr/>
        </p:nvSpPr>
        <p:spPr>
          <a:xfrm>
            <a:off x="7533442" y="6012894"/>
            <a:ext cx="2839045" cy="1397318"/>
          </a:xfrm>
          <a:prstGeom prst="rect">
            <a:avLst/>
          </a:prstGeom>
          <a:noFill/>
          <a:ln/>
        </p:spPr>
        <p:txBody>
          <a:bodyPr wrap="square" lIns="0" tIns="0" rIns="0" bIns="0" rtlCol="0" anchor="t"/>
          <a:lstStyle/>
          <a:p>
            <a:pPr marL="0" indent="0" algn="l">
              <a:lnSpc>
                <a:spcPts val="2750"/>
              </a:lnSpc>
              <a:buNone/>
            </a:pPr>
            <a:r>
              <a:rPr lang="en-US" sz="1700" dirty="0">
                <a:solidFill>
                  <a:srgbClr val="443728"/>
                </a:solidFill>
                <a:latin typeface="Open Sans" pitchFamily="34" charset="0"/>
                <a:ea typeface="Open Sans" pitchFamily="34" charset="-122"/>
                <a:cs typeface="Open Sans" pitchFamily="34" charset="-120"/>
              </a:rPr>
              <a:t>Real-time document editing, group projects, and discussion forums for enhanced teamwork.</a:t>
            </a:r>
            <a:endParaRPr lang="en-US" sz="1700" dirty="0"/>
          </a:p>
        </p:txBody>
      </p:sp>
      <p:pic>
        <p:nvPicPr>
          <p:cNvPr id="13" name="Image 4" descr="preencoded.png"/>
          <p:cNvPicPr>
            <a:picLocks noChangeAspect="1"/>
          </p:cNvPicPr>
          <p:nvPr/>
        </p:nvPicPr>
        <p:blipFill>
          <a:blip r:embed="rId7"/>
          <a:stretch>
            <a:fillRect/>
          </a:stretch>
        </p:blipFill>
        <p:spPr>
          <a:xfrm>
            <a:off x="10590728" y="4340066"/>
            <a:ext cx="3275528" cy="873323"/>
          </a:xfrm>
          <a:prstGeom prst="rect">
            <a:avLst/>
          </a:prstGeom>
        </p:spPr>
      </p:pic>
      <p:sp>
        <p:nvSpPr>
          <p:cNvPr id="14" name="Text 7"/>
          <p:cNvSpPr/>
          <p:nvPr/>
        </p:nvSpPr>
        <p:spPr>
          <a:xfrm>
            <a:off x="10808970" y="5540812"/>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Accessibility Features</a:t>
            </a:r>
            <a:endParaRPr lang="en-US" sz="2100" dirty="0"/>
          </a:p>
        </p:txBody>
      </p:sp>
      <p:sp>
        <p:nvSpPr>
          <p:cNvPr id="15" name="Text 8"/>
          <p:cNvSpPr/>
          <p:nvPr/>
        </p:nvSpPr>
        <p:spPr>
          <a:xfrm>
            <a:off x="10808970" y="6012894"/>
            <a:ext cx="2839045" cy="1047988"/>
          </a:xfrm>
          <a:prstGeom prst="rect">
            <a:avLst/>
          </a:prstGeom>
          <a:noFill/>
          <a:ln/>
        </p:spPr>
        <p:txBody>
          <a:bodyPr wrap="square" lIns="0" tIns="0" rIns="0" bIns="0" rtlCol="0" anchor="t"/>
          <a:lstStyle/>
          <a:p>
            <a:pPr marL="0" indent="0" algn="l">
              <a:lnSpc>
                <a:spcPts val="2750"/>
              </a:lnSpc>
              <a:buNone/>
            </a:pPr>
            <a:r>
              <a:rPr lang="en-US" sz="1700" dirty="0">
                <a:solidFill>
                  <a:srgbClr val="443728"/>
                </a:solidFill>
                <a:latin typeface="Open Sans" pitchFamily="34" charset="0"/>
                <a:ea typeface="Open Sans" pitchFamily="34" charset="-122"/>
                <a:cs typeface="Open Sans" pitchFamily="34" charset="-120"/>
              </a:rPr>
              <a:t>Robust accessibility options to ensure inclusive access for learners of all abilities.</a:t>
            </a:r>
            <a:endParaRPr lang="en-US" sz="1700" dirty="0"/>
          </a:p>
        </p:txBody>
      </p:sp>
      <p:sp>
        <p:nvSpPr>
          <p:cNvPr id="16" name="Rectangle 15">
            <a:extLst>
              <a:ext uri="{FF2B5EF4-FFF2-40B4-BE49-F238E27FC236}">
                <a16:creationId xmlns:a16="http://schemas.microsoft.com/office/drawing/2014/main" id="{F3819C04-C653-18B1-BEF2-559E33820D11}"/>
              </a:ext>
            </a:extLst>
          </p:cNvPr>
          <p:cNvSpPr/>
          <p:nvPr/>
        </p:nvSpPr>
        <p:spPr>
          <a:xfrm>
            <a:off x="12737805" y="7598211"/>
            <a:ext cx="1818167" cy="535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9186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Implementation:</a:t>
            </a:r>
            <a:endParaRPr lang="en-US" sz="4450" dirty="0"/>
          </a:p>
        </p:txBody>
      </p:sp>
      <p:sp>
        <p:nvSpPr>
          <p:cNvPr id="3" name="Text 1"/>
          <p:cNvSpPr/>
          <p:nvPr/>
        </p:nvSpPr>
        <p:spPr>
          <a:xfrm>
            <a:off x="793790" y="2660332"/>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93790" y="3278386"/>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793790" y="389643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93790" y="451449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p:cNvSpPr/>
          <p:nvPr/>
        </p:nvSpPr>
        <p:spPr>
          <a:xfrm>
            <a:off x="793790" y="5132546"/>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6"/>
          <p:cNvSpPr/>
          <p:nvPr/>
        </p:nvSpPr>
        <p:spPr>
          <a:xfrm>
            <a:off x="793790" y="5750600"/>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9" name="Text 7"/>
          <p:cNvSpPr/>
          <p:nvPr/>
        </p:nvSpPr>
        <p:spPr>
          <a:xfrm>
            <a:off x="793790" y="636865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Rectangle 9">
            <a:extLst>
              <a:ext uri="{FF2B5EF4-FFF2-40B4-BE49-F238E27FC236}">
                <a16:creationId xmlns:a16="http://schemas.microsoft.com/office/drawing/2014/main" id="{E7086B42-B187-F9CB-53E7-2DE4B64B6BA5}"/>
              </a:ext>
            </a:extLst>
          </p:cNvPr>
          <p:cNvSpPr/>
          <p:nvPr/>
        </p:nvSpPr>
        <p:spPr>
          <a:xfrm>
            <a:off x="12737805" y="7598211"/>
            <a:ext cx="1818167" cy="535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EE8CE0F2-77B6-504F-1300-11FAACF615DB}"/>
              </a:ext>
            </a:extLst>
          </p:cNvPr>
          <p:cNvPicPr>
            <a:picLocks noChangeAspect="1"/>
          </p:cNvPicPr>
          <p:nvPr/>
        </p:nvPicPr>
        <p:blipFill>
          <a:blip r:embed="rId3"/>
          <a:stretch>
            <a:fillRect/>
          </a:stretch>
        </p:blipFill>
        <p:spPr>
          <a:xfrm>
            <a:off x="7145079" y="1967022"/>
            <a:ext cx="6266121" cy="4967177"/>
          </a:xfrm>
          <a:prstGeom prst="rect">
            <a:avLst/>
          </a:prstGeom>
        </p:spPr>
      </p:pic>
      <p:pic>
        <p:nvPicPr>
          <p:cNvPr id="14" name="Picture 13">
            <a:extLst>
              <a:ext uri="{FF2B5EF4-FFF2-40B4-BE49-F238E27FC236}">
                <a16:creationId xmlns:a16="http://schemas.microsoft.com/office/drawing/2014/main" id="{1C9B97CB-7E41-B3BC-FB9B-289B256934F4}"/>
              </a:ext>
            </a:extLst>
          </p:cNvPr>
          <p:cNvPicPr>
            <a:picLocks noChangeAspect="1"/>
          </p:cNvPicPr>
          <p:nvPr/>
        </p:nvPicPr>
        <p:blipFill>
          <a:blip r:embed="rId4"/>
          <a:stretch>
            <a:fillRect/>
          </a:stretch>
        </p:blipFill>
        <p:spPr>
          <a:xfrm>
            <a:off x="793789" y="1938948"/>
            <a:ext cx="5521952" cy="2456051"/>
          </a:xfrm>
          <a:prstGeom prst="rect">
            <a:avLst/>
          </a:prstGeom>
        </p:spPr>
      </p:pic>
      <p:pic>
        <p:nvPicPr>
          <p:cNvPr id="16" name="Picture 15">
            <a:extLst>
              <a:ext uri="{FF2B5EF4-FFF2-40B4-BE49-F238E27FC236}">
                <a16:creationId xmlns:a16="http://schemas.microsoft.com/office/drawing/2014/main" id="{6861A042-FBF0-E2F0-9A10-7B93A6E6C5F2}"/>
              </a:ext>
            </a:extLst>
          </p:cNvPr>
          <p:cNvPicPr>
            <a:picLocks noChangeAspect="1"/>
          </p:cNvPicPr>
          <p:nvPr/>
        </p:nvPicPr>
        <p:blipFill>
          <a:blip r:embed="rId5"/>
          <a:stretch>
            <a:fillRect/>
          </a:stretch>
        </p:blipFill>
        <p:spPr>
          <a:xfrm>
            <a:off x="793789" y="4625715"/>
            <a:ext cx="5521952" cy="24560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36665"/>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Output:</a:t>
            </a:r>
            <a:endParaRPr lang="en-US" sz="4450" dirty="0"/>
          </a:p>
        </p:txBody>
      </p:sp>
      <p:sp>
        <p:nvSpPr>
          <p:cNvPr id="3" name="Text 1"/>
          <p:cNvSpPr/>
          <p:nvPr/>
        </p:nvSpPr>
        <p:spPr>
          <a:xfrm>
            <a:off x="793790" y="1985605"/>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93790" y="260365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793790" y="3221712"/>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93790" y="3839766"/>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p:cNvSpPr/>
          <p:nvPr/>
        </p:nvSpPr>
        <p:spPr>
          <a:xfrm>
            <a:off x="793790" y="445781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6"/>
          <p:cNvSpPr/>
          <p:nvPr/>
        </p:nvSpPr>
        <p:spPr>
          <a:xfrm>
            <a:off x="793790" y="507587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9" name="Text 7"/>
          <p:cNvSpPr/>
          <p:nvPr/>
        </p:nvSpPr>
        <p:spPr>
          <a:xfrm>
            <a:off x="793790" y="5693926"/>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Text 8"/>
          <p:cNvSpPr/>
          <p:nvPr/>
        </p:nvSpPr>
        <p:spPr>
          <a:xfrm>
            <a:off x="793790" y="631197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1" name="Text 9"/>
          <p:cNvSpPr/>
          <p:nvPr/>
        </p:nvSpPr>
        <p:spPr>
          <a:xfrm>
            <a:off x="793790" y="693003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2" name="Rectangle 11">
            <a:extLst>
              <a:ext uri="{FF2B5EF4-FFF2-40B4-BE49-F238E27FC236}">
                <a16:creationId xmlns:a16="http://schemas.microsoft.com/office/drawing/2014/main" id="{F19F120F-B5A2-EEA1-6674-6810C9044B16}"/>
              </a:ext>
            </a:extLst>
          </p:cNvPr>
          <p:cNvSpPr/>
          <p:nvPr/>
        </p:nvSpPr>
        <p:spPr>
          <a:xfrm>
            <a:off x="12737805" y="7598211"/>
            <a:ext cx="1818167" cy="535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9FBE3923-A4B7-9EB9-300B-0E091AB1C857}"/>
              </a:ext>
            </a:extLst>
          </p:cNvPr>
          <p:cNvPicPr>
            <a:picLocks noChangeAspect="1"/>
          </p:cNvPicPr>
          <p:nvPr/>
        </p:nvPicPr>
        <p:blipFill>
          <a:blip r:embed="rId3"/>
          <a:stretch>
            <a:fillRect/>
          </a:stretch>
        </p:blipFill>
        <p:spPr>
          <a:xfrm>
            <a:off x="793790" y="1638301"/>
            <a:ext cx="6521410" cy="2830518"/>
          </a:xfrm>
          <a:prstGeom prst="rect">
            <a:avLst/>
          </a:prstGeom>
        </p:spPr>
      </p:pic>
      <p:pic>
        <p:nvPicPr>
          <p:cNvPr id="16" name="Picture 15">
            <a:extLst>
              <a:ext uri="{FF2B5EF4-FFF2-40B4-BE49-F238E27FC236}">
                <a16:creationId xmlns:a16="http://schemas.microsoft.com/office/drawing/2014/main" id="{D28AD463-41D7-3BD7-B2A0-3AA8F3249B5F}"/>
              </a:ext>
            </a:extLst>
          </p:cNvPr>
          <p:cNvPicPr>
            <a:picLocks noChangeAspect="1"/>
          </p:cNvPicPr>
          <p:nvPr/>
        </p:nvPicPr>
        <p:blipFill>
          <a:blip r:embed="rId4"/>
          <a:stretch>
            <a:fillRect/>
          </a:stretch>
        </p:blipFill>
        <p:spPr>
          <a:xfrm>
            <a:off x="7740610" y="1645445"/>
            <a:ext cx="5869064" cy="2830518"/>
          </a:xfrm>
          <a:prstGeom prst="rect">
            <a:avLst/>
          </a:prstGeom>
        </p:spPr>
      </p:pic>
      <p:pic>
        <p:nvPicPr>
          <p:cNvPr id="18" name="Picture 17">
            <a:extLst>
              <a:ext uri="{FF2B5EF4-FFF2-40B4-BE49-F238E27FC236}">
                <a16:creationId xmlns:a16="http://schemas.microsoft.com/office/drawing/2014/main" id="{8CC43DE7-3574-597E-D523-C0D7F1BE1CC3}"/>
              </a:ext>
            </a:extLst>
          </p:cNvPr>
          <p:cNvPicPr>
            <a:picLocks noChangeAspect="1"/>
          </p:cNvPicPr>
          <p:nvPr/>
        </p:nvPicPr>
        <p:blipFill>
          <a:blip r:embed="rId5"/>
          <a:stretch>
            <a:fillRect/>
          </a:stretch>
        </p:blipFill>
        <p:spPr>
          <a:xfrm>
            <a:off x="793790" y="4820723"/>
            <a:ext cx="6521410" cy="3079268"/>
          </a:xfrm>
          <a:prstGeom prst="rect">
            <a:avLst/>
          </a:prstGeom>
        </p:spPr>
      </p:pic>
      <p:pic>
        <p:nvPicPr>
          <p:cNvPr id="20" name="Picture 19">
            <a:extLst>
              <a:ext uri="{FF2B5EF4-FFF2-40B4-BE49-F238E27FC236}">
                <a16:creationId xmlns:a16="http://schemas.microsoft.com/office/drawing/2014/main" id="{1BAA081C-686F-DAE9-D976-404F2DEF24F3}"/>
              </a:ext>
            </a:extLst>
          </p:cNvPr>
          <p:cNvPicPr>
            <a:picLocks noChangeAspect="1"/>
          </p:cNvPicPr>
          <p:nvPr/>
        </p:nvPicPr>
        <p:blipFill>
          <a:blip r:embed="rId6"/>
          <a:stretch>
            <a:fillRect/>
          </a:stretch>
        </p:blipFill>
        <p:spPr>
          <a:xfrm>
            <a:off x="7740610" y="4820723"/>
            <a:ext cx="5869064" cy="30792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8C778-5106-BC3B-BAF2-E51C2A7FF924}"/>
              </a:ext>
            </a:extLst>
          </p:cNvPr>
          <p:cNvPicPr>
            <a:picLocks noChangeAspect="1"/>
          </p:cNvPicPr>
          <p:nvPr/>
        </p:nvPicPr>
        <p:blipFill>
          <a:blip r:embed="rId2"/>
          <a:stretch>
            <a:fillRect/>
          </a:stretch>
        </p:blipFill>
        <p:spPr>
          <a:xfrm>
            <a:off x="-85060" y="-106326"/>
            <a:ext cx="14715460" cy="8442252"/>
          </a:xfrm>
          <a:prstGeom prst="rect">
            <a:avLst/>
          </a:prstGeom>
        </p:spPr>
      </p:pic>
      <p:sp>
        <p:nvSpPr>
          <p:cNvPr id="5" name="Rectangle 4">
            <a:extLst>
              <a:ext uri="{FF2B5EF4-FFF2-40B4-BE49-F238E27FC236}">
                <a16:creationId xmlns:a16="http://schemas.microsoft.com/office/drawing/2014/main" id="{6AD268F4-1471-9FE0-6AD9-6995B551D02F}"/>
              </a:ext>
            </a:extLst>
          </p:cNvPr>
          <p:cNvSpPr/>
          <p:nvPr/>
        </p:nvSpPr>
        <p:spPr>
          <a:xfrm>
            <a:off x="3848986" y="-106326"/>
            <a:ext cx="5039833" cy="3721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415815-4CD6-2A1B-02CA-74767DB8918B}"/>
              </a:ext>
            </a:extLst>
          </p:cNvPr>
          <p:cNvSpPr/>
          <p:nvPr/>
        </p:nvSpPr>
        <p:spPr>
          <a:xfrm>
            <a:off x="-1" y="-106326"/>
            <a:ext cx="9080205" cy="9144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88000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B748-85B4-55DC-5D1B-147D3E3C69BB}"/>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49369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4445AF-ABFB-7424-D13E-DB643FC69418}"/>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38546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8825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Challenges of Traditional Online Learning</a:t>
            </a:r>
            <a:endParaRPr lang="en-US" sz="4450" dirty="0"/>
          </a:p>
        </p:txBody>
      </p:sp>
      <p:sp>
        <p:nvSpPr>
          <p:cNvPr id="4" name="Shape 1"/>
          <p:cNvSpPr/>
          <p:nvPr/>
        </p:nvSpPr>
        <p:spPr>
          <a:xfrm>
            <a:off x="6280190" y="3301127"/>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6471642" y="3386138"/>
            <a:ext cx="127278"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6" name="Text 3"/>
          <p:cNvSpPr/>
          <p:nvPr/>
        </p:nvSpPr>
        <p:spPr>
          <a:xfrm>
            <a:off x="7017306" y="330112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Passive Experiences</a:t>
            </a:r>
            <a:endParaRPr lang="en-US" sz="2200" dirty="0"/>
          </a:p>
        </p:txBody>
      </p:sp>
      <p:sp>
        <p:nvSpPr>
          <p:cNvPr id="7" name="Text 4"/>
          <p:cNvSpPr/>
          <p:nvPr/>
        </p:nvSpPr>
        <p:spPr>
          <a:xfrm>
            <a:off x="7017306" y="379154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Lack of interactivity and limited opportunities for collaboration can lead to disengagement.</a:t>
            </a:r>
            <a:endParaRPr lang="en-US" sz="1750" dirty="0"/>
          </a:p>
        </p:txBody>
      </p:sp>
      <p:sp>
        <p:nvSpPr>
          <p:cNvPr id="8" name="Shape 5"/>
          <p:cNvSpPr/>
          <p:nvPr/>
        </p:nvSpPr>
        <p:spPr>
          <a:xfrm>
            <a:off x="10171867" y="3301127"/>
            <a:ext cx="510302" cy="510302"/>
          </a:xfrm>
          <a:prstGeom prst="roundRect">
            <a:avLst>
              <a:gd name="adj" fmla="val 18669"/>
            </a:avLst>
          </a:prstGeom>
          <a:solidFill>
            <a:srgbClr val="EBE2E0"/>
          </a:solidFill>
          <a:ln w="7620">
            <a:solidFill>
              <a:srgbClr val="D1C8C6"/>
            </a:solidFill>
            <a:prstDash val="solid"/>
          </a:ln>
        </p:spPr>
      </p:sp>
      <p:sp>
        <p:nvSpPr>
          <p:cNvPr id="9" name="Text 6"/>
          <p:cNvSpPr/>
          <p:nvPr/>
        </p:nvSpPr>
        <p:spPr>
          <a:xfrm>
            <a:off x="10340221" y="3386138"/>
            <a:ext cx="173474"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0" name="Text 7"/>
          <p:cNvSpPr/>
          <p:nvPr/>
        </p:nvSpPr>
        <p:spPr>
          <a:xfrm>
            <a:off x="10908983" y="330112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Accessibility Barriers</a:t>
            </a:r>
            <a:endParaRPr lang="en-US" sz="2200" dirty="0"/>
          </a:p>
        </p:txBody>
      </p:sp>
      <p:sp>
        <p:nvSpPr>
          <p:cNvPr id="11" name="Text 8"/>
          <p:cNvSpPr/>
          <p:nvPr/>
        </p:nvSpPr>
        <p:spPr>
          <a:xfrm>
            <a:off x="10908983" y="379154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Inaccessible platforms and materials exclude learners with diverse needs and abilities.</a:t>
            </a:r>
            <a:endParaRPr lang="en-US" sz="1750" dirty="0"/>
          </a:p>
        </p:txBody>
      </p:sp>
      <p:sp>
        <p:nvSpPr>
          <p:cNvPr id="12" name="Shape 9"/>
          <p:cNvSpPr/>
          <p:nvPr/>
        </p:nvSpPr>
        <p:spPr>
          <a:xfrm>
            <a:off x="6280190" y="5725120"/>
            <a:ext cx="510302" cy="510302"/>
          </a:xfrm>
          <a:prstGeom prst="roundRect">
            <a:avLst>
              <a:gd name="adj" fmla="val 18669"/>
            </a:avLst>
          </a:prstGeom>
          <a:solidFill>
            <a:srgbClr val="EBE2E0"/>
          </a:solidFill>
          <a:ln w="7620">
            <a:solidFill>
              <a:srgbClr val="D1C8C6"/>
            </a:solidFill>
            <a:prstDash val="solid"/>
          </a:ln>
        </p:spPr>
      </p:sp>
      <p:sp>
        <p:nvSpPr>
          <p:cNvPr id="13" name="Text 10"/>
          <p:cNvSpPr/>
          <p:nvPr/>
        </p:nvSpPr>
        <p:spPr>
          <a:xfrm>
            <a:off x="6452235" y="5810131"/>
            <a:ext cx="166211"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4" name="Text 11"/>
          <p:cNvSpPr/>
          <p:nvPr/>
        </p:nvSpPr>
        <p:spPr>
          <a:xfrm>
            <a:off x="7017306" y="572512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Technological Hurdles</a:t>
            </a:r>
            <a:endParaRPr lang="en-US" sz="2200" dirty="0"/>
          </a:p>
        </p:txBody>
      </p:sp>
      <p:sp>
        <p:nvSpPr>
          <p:cNvPr id="15" name="Text 12"/>
          <p:cNvSpPr/>
          <p:nvPr/>
        </p:nvSpPr>
        <p:spPr>
          <a:xfrm>
            <a:off x="7017306" y="6215539"/>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Complex systems and frequent technical issues can hinder the learning process.</a:t>
            </a:r>
            <a:endParaRPr lang="en-US" sz="1750" dirty="0"/>
          </a:p>
        </p:txBody>
      </p:sp>
      <p:sp>
        <p:nvSpPr>
          <p:cNvPr id="16" name="Rectangle 15">
            <a:extLst>
              <a:ext uri="{FF2B5EF4-FFF2-40B4-BE49-F238E27FC236}">
                <a16:creationId xmlns:a16="http://schemas.microsoft.com/office/drawing/2014/main" id="{4D86772A-5052-CA18-C671-EF17F04E0FB3}"/>
              </a:ext>
            </a:extLst>
          </p:cNvPr>
          <p:cNvSpPr/>
          <p:nvPr/>
        </p:nvSpPr>
        <p:spPr>
          <a:xfrm>
            <a:off x="12737805" y="7598211"/>
            <a:ext cx="1818167" cy="535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90293"/>
            <a:ext cx="12189976"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Benefits of an Integrated Digital Learning Platform</a:t>
            </a:r>
            <a:endParaRPr lang="en-US" sz="4450" dirty="0"/>
          </a:p>
        </p:txBody>
      </p:sp>
      <p:sp>
        <p:nvSpPr>
          <p:cNvPr id="3" name="Text 1"/>
          <p:cNvSpPr/>
          <p:nvPr/>
        </p:nvSpPr>
        <p:spPr>
          <a:xfrm>
            <a:off x="793790" y="2643307"/>
            <a:ext cx="2845594" cy="2540318"/>
          </a:xfrm>
          <a:prstGeom prst="rect">
            <a:avLst/>
          </a:prstGeom>
          <a:noFill/>
          <a:ln/>
        </p:spPr>
        <p:txBody>
          <a:bodyPr wrap="square" lIns="0" tIns="0" rIns="0" bIns="0" rtlCol="0" anchor="t"/>
          <a:lstStyle/>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Content Delivery</a:t>
            </a:r>
            <a:r>
              <a:rPr lang="en-US" sz="1750" dirty="0">
                <a:solidFill>
                  <a:srgbClr val="443728"/>
                </a:solidFill>
                <a:latin typeface="Open Sans" pitchFamily="34" charset="0"/>
                <a:ea typeface="Open Sans" pitchFamily="34" charset="-122"/>
                <a:cs typeface="Open Sans" pitchFamily="34" charset="-120"/>
              </a:rPr>
              <a:t>: Enable educators to upload, organize, and deliver multimedia content (videos, quizzes, PDFs, etc.) easily. Each course will offer modular content</a:t>
            </a:r>
            <a:endParaRPr lang="en-US" sz="1750" dirty="0"/>
          </a:p>
        </p:txBody>
      </p:sp>
      <p:sp>
        <p:nvSpPr>
          <p:cNvPr id="4" name="Text 2"/>
          <p:cNvSpPr/>
          <p:nvPr/>
        </p:nvSpPr>
        <p:spPr>
          <a:xfrm>
            <a:off x="793790" y="5387697"/>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that learners can access at their own pace.</a:t>
            </a:r>
            <a:endParaRPr lang="en-US" sz="1750" dirty="0"/>
          </a:p>
        </p:txBody>
      </p:sp>
      <p:sp>
        <p:nvSpPr>
          <p:cNvPr id="5" name="Text 3"/>
          <p:cNvSpPr/>
          <p:nvPr/>
        </p:nvSpPr>
        <p:spPr>
          <a:xfrm>
            <a:off x="4200406" y="2643307"/>
            <a:ext cx="2845594" cy="2903220"/>
          </a:xfrm>
          <a:prstGeom prst="rect">
            <a:avLst/>
          </a:prstGeom>
          <a:noFill/>
          <a:ln/>
        </p:spPr>
        <p:txBody>
          <a:bodyPr wrap="square" lIns="0" tIns="0" rIns="0" bIns="0" rtlCol="0" anchor="t"/>
          <a:lstStyle/>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Analytics and Progress Tracking</a:t>
            </a:r>
            <a:r>
              <a:rPr lang="en-US" sz="1750" dirty="0">
                <a:solidFill>
                  <a:srgbClr val="443728"/>
                </a:solidFill>
                <a:latin typeface="Open Sans" pitchFamily="34" charset="0"/>
                <a:ea typeface="Open Sans" pitchFamily="34" charset="-122"/>
                <a:cs typeface="Open Sans" pitchFamily="34" charset="-120"/>
              </a:rPr>
              <a:t>: Incorporate a dashboard for learners to track their course progress, scores, and completion status, along with analytics for instructors to</a:t>
            </a:r>
            <a:endParaRPr lang="en-US" sz="1750" dirty="0"/>
          </a:p>
        </p:txBody>
      </p:sp>
      <p:sp>
        <p:nvSpPr>
          <p:cNvPr id="6" name="Text 4"/>
          <p:cNvSpPr/>
          <p:nvPr/>
        </p:nvSpPr>
        <p:spPr>
          <a:xfrm>
            <a:off x="4200406" y="5750600"/>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monitor student performance.</a:t>
            </a:r>
            <a:endParaRPr lang="en-US" sz="1750" dirty="0"/>
          </a:p>
        </p:txBody>
      </p:sp>
      <p:sp>
        <p:nvSpPr>
          <p:cNvPr id="7" name="Text 5"/>
          <p:cNvSpPr/>
          <p:nvPr/>
        </p:nvSpPr>
        <p:spPr>
          <a:xfrm>
            <a:off x="7607022" y="2643307"/>
            <a:ext cx="2845594" cy="2903220"/>
          </a:xfrm>
          <a:prstGeom prst="rect">
            <a:avLst/>
          </a:prstGeom>
          <a:noFill/>
          <a:ln/>
        </p:spPr>
        <p:txBody>
          <a:bodyPr wrap="square" lIns="0" tIns="0" rIns="0" bIns="0" rtlCol="0" anchor="t"/>
          <a:lstStyle/>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Interactivity and Engagement</a:t>
            </a:r>
            <a:r>
              <a:rPr lang="en-US" sz="1750" dirty="0">
                <a:solidFill>
                  <a:srgbClr val="443728"/>
                </a:solidFill>
                <a:latin typeface="Open Sans" pitchFamily="34" charset="0"/>
                <a:ea typeface="Open Sans" pitchFamily="34" charset="-122"/>
                <a:cs typeface="Open Sans" pitchFamily="34" charset="-120"/>
              </a:rPr>
              <a:t>: Integrate interactive tools like discussion boards,real-time quizzes, and live chat support to foster a collaborative learning environment.</a:t>
            </a:r>
            <a:endParaRPr lang="en-US" sz="1750" dirty="0"/>
          </a:p>
        </p:txBody>
      </p:sp>
      <p:sp>
        <p:nvSpPr>
          <p:cNvPr id="8" name="Text 6"/>
          <p:cNvSpPr/>
          <p:nvPr/>
        </p:nvSpPr>
        <p:spPr>
          <a:xfrm>
            <a:off x="11013638" y="2643307"/>
            <a:ext cx="2845594" cy="3991928"/>
          </a:xfrm>
          <a:prstGeom prst="rect">
            <a:avLst/>
          </a:prstGeom>
          <a:noFill/>
          <a:ln/>
        </p:spPr>
        <p:txBody>
          <a:bodyPr wrap="square" lIns="0" tIns="0" rIns="0" bIns="0" rtlCol="0" anchor="t"/>
          <a:lstStyle/>
          <a:p>
            <a:pPr marL="0" indent="0">
              <a:lnSpc>
                <a:spcPts val="2850"/>
              </a:lnSpc>
              <a:buNone/>
            </a:pPr>
            <a:r>
              <a:rPr lang="en-US" sz="1750" b="1" dirty="0">
                <a:solidFill>
                  <a:srgbClr val="443728"/>
                </a:solidFill>
                <a:latin typeface="Open Sans" pitchFamily="34" charset="0"/>
                <a:ea typeface="Open Sans" pitchFamily="34" charset="-122"/>
                <a:cs typeface="Open Sans" pitchFamily="34" charset="-120"/>
              </a:rPr>
              <a:t>User Experience</a:t>
            </a:r>
            <a:r>
              <a:rPr lang="en-US" sz="1750" dirty="0">
                <a:solidFill>
                  <a:srgbClr val="443728"/>
                </a:solidFill>
                <a:latin typeface="Open Sans" pitchFamily="34" charset="0"/>
                <a:ea typeface="Open Sans" pitchFamily="34" charset="-122"/>
                <a:cs typeface="Open Sans" pitchFamily="34" charset="-120"/>
              </a:rPr>
              <a:t>: Create a visually appealing and easy-to-navigate website that encourages interaction and engagement. Responsive design principles will ensure compatibility across devices, including desktops, tablets, and smartphones.</a:t>
            </a:r>
            <a:endParaRPr lang="en-US" sz="1750" dirty="0"/>
          </a:p>
        </p:txBody>
      </p:sp>
      <p:sp>
        <p:nvSpPr>
          <p:cNvPr id="9" name="Rectangle 8">
            <a:extLst>
              <a:ext uri="{FF2B5EF4-FFF2-40B4-BE49-F238E27FC236}">
                <a16:creationId xmlns:a16="http://schemas.microsoft.com/office/drawing/2014/main" id="{048ECA91-A8B4-5FD8-F6A4-296DBF3CBC4B}"/>
              </a:ext>
            </a:extLst>
          </p:cNvPr>
          <p:cNvSpPr/>
          <p:nvPr/>
        </p:nvSpPr>
        <p:spPr>
          <a:xfrm>
            <a:off x="12737805" y="7598211"/>
            <a:ext cx="1818167" cy="535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67877"/>
          </a:xfrm>
          <a:prstGeom prst="rect">
            <a:avLst/>
          </a:prstGeom>
        </p:spPr>
      </p:pic>
      <p:sp>
        <p:nvSpPr>
          <p:cNvPr id="3" name="Text 0"/>
          <p:cNvSpPr/>
          <p:nvPr/>
        </p:nvSpPr>
        <p:spPr>
          <a:xfrm>
            <a:off x="579001" y="2784753"/>
            <a:ext cx="5058251" cy="516969"/>
          </a:xfrm>
          <a:prstGeom prst="rect">
            <a:avLst/>
          </a:prstGeom>
          <a:noFill/>
          <a:ln/>
        </p:spPr>
        <p:txBody>
          <a:bodyPr wrap="none" lIns="0" tIns="0" rIns="0" bIns="0" rtlCol="0" anchor="t"/>
          <a:lstStyle/>
          <a:p>
            <a:pPr marL="0" indent="0">
              <a:lnSpc>
                <a:spcPts val="4050"/>
              </a:lnSpc>
              <a:buNone/>
            </a:pPr>
            <a:r>
              <a:rPr lang="en-US" sz="3250" b="1" dirty="0">
                <a:solidFill>
                  <a:srgbClr val="443728"/>
                </a:solidFill>
                <a:latin typeface="Crimson Pro Bold" pitchFamily="34" charset="0"/>
                <a:ea typeface="Crimson Pro Bold" pitchFamily="34" charset="-122"/>
                <a:cs typeface="Crimson Pro Bold" pitchFamily="34" charset="-120"/>
              </a:rPr>
              <a:t>Key Features of Our Platform</a:t>
            </a:r>
            <a:endParaRPr lang="en-US" sz="3250" dirty="0"/>
          </a:p>
        </p:txBody>
      </p:sp>
      <p:sp>
        <p:nvSpPr>
          <p:cNvPr id="4" name="Shape 1"/>
          <p:cNvSpPr/>
          <p:nvPr/>
        </p:nvSpPr>
        <p:spPr>
          <a:xfrm>
            <a:off x="579001" y="3549848"/>
            <a:ext cx="6653570" cy="968216"/>
          </a:xfrm>
          <a:prstGeom prst="roundRect">
            <a:avLst>
              <a:gd name="adj" fmla="val 7176"/>
            </a:avLst>
          </a:prstGeom>
          <a:solidFill>
            <a:srgbClr val="EBE2E0"/>
          </a:solidFill>
          <a:ln w="7620">
            <a:solidFill>
              <a:srgbClr val="D1C8C6"/>
            </a:solidFill>
            <a:prstDash val="solid"/>
          </a:ln>
        </p:spPr>
      </p:sp>
      <p:sp>
        <p:nvSpPr>
          <p:cNvPr id="5" name="Text 2"/>
          <p:cNvSpPr/>
          <p:nvPr/>
        </p:nvSpPr>
        <p:spPr>
          <a:xfrm>
            <a:off x="751999" y="3722846"/>
            <a:ext cx="2067878" cy="258485"/>
          </a:xfrm>
          <a:prstGeom prst="rect">
            <a:avLst/>
          </a:prstGeom>
          <a:noFill/>
          <a:ln/>
        </p:spPr>
        <p:txBody>
          <a:bodyPr wrap="none" lIns="0" tIns="0" rIns="0" bIns="0" rtlCol="0" anchor="t"/>
          <a:lstStyle/>
          <a:p>
            <a:pPr marL="0" indent="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Virtual Classrooms</a:t>
            </a:r>
            <a:endParaRPr lang="en-US" sz="1600" dirty="0"/>
          </a:p>
        </p:txBody>
      </p:sp>
      <p:sp>
        <p:nvSpPr>
          <p:cNvPr id="6" name="Text 3"/>
          <p:cNvSpPr/>
          <p:nvPr/>
        </p:nvSpPr>
        <p:spPr>
          <a:xfrm>
            <a:off x="751999" y="4080510"/>
            <a:ext cx="6307574" cy="264557"/>
          </a:xfrm>
          <a:prstGeom prst="rect">
            <a:avLst/>
          </a:prstGeom>
          <a:noFill/>
          <a:ln/>
        </p:spPr>
        <p:txBody>
          <a:bodyPr wrap="none" lIns="0" tIns="0" rIns="0" bIns="0" rtlCol="0" anchor="t"/>
          <a:lstStyle/>
          <a:p>
            <a:pPr marL="0" indent="0">
              <a:lnSpc>
                <a:spcPts val="2050"/>
              </a:lnSpc>
              <a:buNone/>
            </a:pPr>
            <a:r>
              <a:rPr lang="en-US" sz="1300" dirty="0">
                <a:solidFill>
                  <a:srgbClr val="443728"/>
                </a:solidFill>
                <a:latin typeface="Open Sans" pitchFamily="34" charset="0"/>
                <a:ea typeface="Open Sans" pitchFamily="34" charset="-122"/>
                <a:cs typeface="Open Sans" pitchFamily="34" charset="-120"/>
              </a:rPr>
              <a:t>Immersive video conferencing with interactive whiteboards and breakout rooms.</a:t>
            </a:r>
            <a:endParaRPr lang="en-US" sz="1300" dirty="0"/>
          </a:p>
        </p:txBody>
      </p:sp>
      <p:sp>
        <p:nvSpPr>
          <p:cNvPr id="7" name="Shape 4"/>
          <p:cNvSpPr/>
          <p:nvPr/>
        </p:nvSpPr>
        <p:spPr>
          <a:xfrm>
            <a:off x="7397948" y="3549848"/>
            <a:ext cx="6653570" cy="968216"/>
          </a:xfrm>
          <a:prstGeom prst="roundRect">
            <a:avLst>
              <a:gd name="adj" fmla="val 7176"/>
            </a:avLst>
          </a:prstGeom>
          <a:solidFill>
            <a:srgbClr val="EBE2E0"/>
          </a:solidFill>
          <a:ln w="7620">
            <a:solidFill>
              <a:srgbClr val="D1C8C6"/>
            </a:solidFill>
            <a:prstDash val="solid"/>
          </a:ln>
        </p:spPr>
      </p:sp>
      <p:sp>
        <p:nvSpPr>
          <p:cNvPr id="8" name="Text 5"/>
          <p:cNvSpPr/>
          <p:nvPr/>
        </p:nvSpPr>
        <p:spPr>
          <a:xfrm>
            <a:off x="7570946" y="3722846"/>
            <a:ext cx="2067878" cy="258485"/>
          </a:xfrm>
          <a:prstGeom prst="rect">
            <a:avLst/>
          </a:prstGeom>
          <a:noFill/>
          <a:ln/>
        </p:spPr>
        <p:txBody>
          <a:bodyPr wrap="none" lIns="0" tIns="0" rIns="0" bIns="0" rtlCol="0" anchor="t"/>
          <a:lstStyle/>
          <a:p>
            <a:pPr marL="0" indent="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Multimedia Content</a:t>
            </a:r>
            <a:endParaRPr lang="en-US" sz="1600" dirty="0"/>
          </a:p>
        </p:txBody>
      </p:sp>
      <p:sp>
        <p:nvSpPr>
          <p:cNvPr id="9" name="Text 6"/>
          <p:cNvSpPr/>
          <p:nvPr/>
        </p:nvSpPr>
        <p:spPr>
          <a:xfrm>
            <a:off x="7570946" y="4080510"/>
            <a:ext cx="6307574" cy="264557"/>
          </a:xfrm>
          <a:prstGeom prst="rect">
            <a:avLst/>
          </a:prstGeom>
          <a:noFill/>
          <a:ln/>
        </p:spPr>
        <p:txBody>
          <a:bodyPr wrap="none" lIns="0" tIns="0" rIns="0" bIns="0" rtlCol="0" anchor="t"/>
          <a:lstStyle/>
          <a:p>
            <a:pPr marL="0" indent="0">
              <a:lnSpc>
                <a:spcPts val="2050"/>
              </a:lnSpc>
              <a:buNone/>
            </a:pPr>
            <a:r>
              <a:rPr lang="en-US" sz="1300" dirty="0">
                <a:solidFill>
                  <a:srgbClr val="443728"/>
                </a:solidFill>
                <a:latin typeface="Open Sans" pitchFamily="34" charset="0"/>
                <a:ea typeface="Open Sans" pitchFamily="34" charset="-122"/>
                <a:cs typeface="Open Sans" pitchFamily="34" charset="-120"/>
              </a:rPr>
              <a:t>A rich library of engaging videos, animations, and multimedia resources.</a:t>
            </a:r>
            <a:endParaRPr lang="en-US" sz="1300" dirty="0"/>
          </a:p>
        </p:txBody>
      </p:sp>
      <p:sp>
        <p:nvSpPr>
          <p:cNvPr id="10" name="Shape 7"/>
          <p:cNvSpPr/>
          <p:nvPr/>
        </p:nvSpPr>
        <p:spPr>
          <a:xfrm>
            <a:off x="579001" y="4683443"/>
            <a:ext cx="6653570" cy="968216"/>
          </a:xfrm>
          <a:prstGeom prst="roundRect">
            <a:avLst>
              <a:gd name="adj" fmla="val 7176"/>
            </a:avLst>
          </a:prstGeom>
          <a:solidFill>
            <a:srgbClr val="EBE2E0"/>
          </a:solidFill>
          <a:ln w="7620">
            <a:solidFill>
              <a:srgbClr val="D1C8C6"/>
            </a:solidFill>
            <a:prstDash val="solid"/>
          </a:ln>
        </p:spPr>
      </p:sp>
      <p:sp>
        <p:nvSpPr>
          <p:cNvPr id="11" name="Text 8"/>
          <p:cNvSpPr/>
          <p:nvPr/>
        </p:nvSpPr>
        <p:spPr>
          <a:xfrm>
            <a:off x="751999" y="4856440"/>
            <a:ext cx="2067878" cy="258485"/>
          </a:xfrm>
          <a:prstGeom prst="rect">
            <a:avLst/>
          </a:prstGeom>
          <a:noFill/>
          <a:ln/>
        </p:spPr>
        <p:txBody>
          <a:bodyPr wrap="none" lIns="0" tIns="0" rIns="0" bIns="0" rtlCol="0" anchor="t"/>
          <a:lstStyle/>
          <a:p>
            <a:pPr marL="0" indent="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Collaborative Tools</a:t>
            </a:r>
            <a:endParaRPr lang="en-US" sz="1600" dirty="0"/>
          </a:p>
        </p:txBody>
      </p:sp>
      <p:sp>
        <p:nvSpPr>
          <p:cNvPr id="12" name="Text 9"/>
          <p:cNvSpPr/>
          <p:nvPr/>
        </p:nvSpPr>
        <p:spPr>
          <a:xfrm>
            <a:off x="751999" y="5214104"/>
            <a:ext cx="6307574" cy="264557"/>
          </a:xfrm>
          <a:prstGeom prst="rect">
            <a:avLst/>
          </a:prstGeom>
          <a:noFill/>
          <a:ln/>
        </p:spPr>
        <p:txBody>
          <a:bodyPr wrap="none" lIns="0" tIns="0" rIns="0" bIns="0" rtlCol="0" anchor="t"/>
          <a:lstStyle/>
          <a:p>
            <a:pPr marL="0" indent="0">
              <a:lnSpc>
                <a:spcPts val="2050"/>
              </a:lnSpc>
              <a:buNone/>
            </a:pPr>
            <a:r>
              <a:rPr lang="en-US" sz="1300" dirty="0">
                <a:solidFill>
                  <a:srgbClr val="443728"/>
                </a:solidFill>
                <a:latin typeface="Open Sans" pitchFamily="34" charset="0"/>
                <a:ea typeface="Open Sans" pitchFamily="34" charset="-122"/>
                <a:cs typeface="Open Sans" pitchFamily="34" charset="-120"/>
              </a:rPr>
              <a:t>Real-time document editing, group projects, and discussion forums.</a:t>
            </a:r>
            <a:endParaRPr lang="en-US" sz="1300" dirty="0"/>
          </a:p>
        </p:txBody>
      </p:sp>
      <p:sp>
        <p:nvSpPr>
          <p:cNvPr id="13" name="Shape 10"/>
          <p:cNvSpPr/>
          <p:nvPr/>
        </p:nvSpPr>
        <p:spPr>
          <a:xfrm>
            <a:off x="7397948" y="4683443"/>
            <a:ext cx="6653570" cy="968216"/>
          </a:xfrm>
          <a:prstGeom prst="roundRect">
            <a:avLst>
              <a:gd name="adj" fmla="val 7176"/>
            </a:avLst>
          </a:prstGeom>
          <a:solidFill>
            <a:srgbClr val="EBE2E0"/>
          </a:solidFill>
          <a:ln w="7620">
            <a:solidFill>
              <a:srgbClr val="D1C8C6"/>
            </a:solidFill>
            <a:prstDash val="solid"/>
          </a:ln>
        </p:spPr>
      </p:sp>
      <p:sp>
        <p:nvSpPr>
          <p:cNvPr id="14" name="Text 11"/>
          <p:cNvSpPr/>
          <p:nvPr/>
        </p:nvSpPr>
        <p:spPr>
          <a:xfrm>
            <a:off x="7570946" y="4856440"/>
            <a:ext cx="2067878" cy="258485"/>
          </a:xfrm>
          <a:prstGeom prst="rect">
            <a:avLst/>
          </a:prstGeom>
          <a:noFill/>
          <a:ln/>
        </p:spPr>
        <p:txBody>
          <a:bodyPr wrap="none" lIns="0" tIns="0" rIns="0" bIns="0" rtlCol="0" anchor="t"/>
          <a:lstStyle/>
          <a:p>
            <a:pPr marL="0" indent="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Adaptive Learning</a:t>
            </a:r>
            <a:endParaRPr lang="en-US" sz="1600" dirty="0"/>
          </a:p>
        </p:txBody>
      </p:sp>
      <p:sp>
        <p:nvSpPr>
          <p:cNvPr id="15" name="Text 12"/>
          <p:cNvSpPr/>
          <p:nvPr/>
        </p:nvSpPr>
        <p:spPr>
          <a:xfrm>
            <a:off x="7570946" y="5214104"/>
            <a:ext cx="6307574" cy="264557"/>
          </a:xfrm>
          <a:prstGeom prst="rect">
            <a:avLst/>
          </a:prstGeom>
          <a:noFill/>
          <a:ln/>
        </p:spPr>
        <p:txBody>
          <a:bodyPr wrap="none" lIns="0" tIns="0" rIns="0" bIns="0" rtlCol="0" anchor="t"/>
          <a:lstStyle/>
          <a:p>
            <a:pPr marL="0" indent="0">
              <a:lnSpc>
                <a:spcPts val="2050"/>
              </a:lnSpc>
              <a:buNone/>
            </a:pPr>
            <a:r>
              <a:rPr lang="en-US" sz="1300" dirty="0">
                <a:solidFill>
                  <a:srgbClr val="443728"/>
                </a:solidFill>
                <a:latin typeface="Open Sans" pitchFamily="34" charset="0"/>
                <a:ea typeface="Open Sans" pitchFamily="34" charset="-122"/>
                <a:cs typeface="Open Sans" pitchFamily="34" charset="-120"/>
              </a:rPr>
              <a:t>Personalized learning paths and AI-driven recommendations for each student.</a:t>
            </a:r>
            <a:endParaRPr lang="en-US" sz="1300" dirty="0"/>
          </a:p>
        </p:txBody>
      </p:sp>
      <p:sp>
        <p:nvSpPr>
          <p:cNvPr id="16" name="Shape 13"/>
          <p:cNvSpPr/>
          <p:nvPr/>
        </p:nvSpPr>
        <p:spPr>
          <a:xfrm>
            <a:off x="579001" y="5817037"/>
            <a:ext cx="13472398" cy="1695688"/>
          </a:xfrm>
          <a:prstGeom prst="roundRect">
            <a:avLst>
              <a:gd name="adj" fmla="val 4098"/>
            </a:avLst>
          </a:prstGeom>
          <a:solidFill>
            <a:srgbClr val="EBE2E0"/>
          </a:solidFill>
          <a:ln w="7620">
            <a:solidFill>
              <a:srgbClr val="D1C8C6"/>
            </a:solidFill>
            <a:prstDash val="solid"/>
          </a:ln>
        </p:spPr>
      </p:sp>
      <p:sp>
        <p:nvSpPr>
          <p:cNvPr id="17" name="Text 14"/>
          <p:cNvSpPr/>
          <p:nvPr/>
        </p:nvSpPr>
        <p:spPr>
          <a:xfrm>
            <a:off x="751999" y="5990034"/>
            <a:ext cx="7031712" cy="258485"/>
          </a:xfrm>
          <a:prstGeom prst="rect">
            <a:avLst/>
          </a:prstGeom>
          <a:noFill/>
          <a:ln/>
        </p:spPr>
        <p:txBody>
          <a:bodyPr wrap="none" lIns="0" tIns="0" rIns="0" bIns="0" rtlCol="0" anchor="t"/>
          <a:lstStyle/>
          <a:p>
            <a:pPr marL="0" indent="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Course Management System: Educators can upload and organize course content,</a:t>
            </a:r>
            <a:endParaRPr lang="en-US" sz="1600" dirty="0"/>
          </a:p>
        </p:txBody>
      </p:sp>
      <p:sp>
        <p:nvSpPr>
          <p:cNvPr id="18" name="Text 15"/>
          <p:cNvSpPr/>
          <p:nvPr/>
        </p:nvSpPr>
        <p:spPr>
          <a:xfrm>
            <a:off x="751999" y="6347698"/>
            <a:ext cx="13126402" cy="264557"/>
          </a:xfrm>
          <a:prstGeom prst="rect">
            <a:avLst/>
          </a:prstGeom>
          <a:noFill/>
          <a:ln/>
        </p:spPr>
        <p:txBody>
          <a:bodyPr wrap="none" lIns="0" tIns="0" rIns="0" bIns="0" rtlCol="0" anchor="t"/>
          <a:lstStyle/>
          <a:p>
            <a:pPr marL="0" indent="0">
              <a:lnSpc>
                <a:spcPts val="2050"/>
              </a:lnSpc>
              <a:buNone/>
            </a:pPr>
            <a:r>
              <a:rPr lang="en-US" sz="1300" dirty="0">
                <a:solidFill>
                  <a:srgbClr val="443728"/>
                </a:solidFill>
                <a:latin typeface="Open Sans" pitchFamily="34" charset="0"/>
                <a:ea typeface="Open Sans" pitchFamily="34" charset="-122"/>
                <a:cs typeface="Open Sans" pitchFamily="34" charset="-120"/>
              </a:rPr>
              <a:t>including videos, documents, and quizzes, allowing for structured and modular</a:t>
            </a:r>
            <a:endParaRPr lang="en-US" sz="1300" dirty="0"/>
          </a:p>
        </p:txBody>
      </p:sp>
      <p:sp>
        <p:nvSpPr>
          <p:cNvPr id="19" name="Text 16"/>
          <p:cNvSpPr/>
          <p:nvPr/>
        </p:nvSpPr>
        <p:spPr>
          <a:xfrm>
            <a:off x="751999" y="6711434"/>
            <a:ext cx="13126402" cy="264557"/>
          </a:xfrm>
          <a:prstGeom prst="rect">
            <a:avLst/>
          </a:prstGeom>
          <a:noFill/>
          <a:ln/>
        </p:spPr>
        <p:txBody>
          <a:bodyPr wrap="none" lIns="0" tIns="0" rIns="0" bIns="0" rtlCol="0" anchor="t"/>
          <a:lstStyle/>
          <a:p>
            <a:pPr marL="0" indent="0">
              <a:lnSpc>
                <a:spcPts val="2050"/>
              </a:lnSpc>
              <a:buNone/>
            </a:pPr>
            <a:r>
              <a:rPr lang="en-US" sz="1300" dirty="0">
                <a:solidFill>
                  <a:srgbClr val="443728"/>
                </a:solidFill>
                <a:latin typeface="Open Sans" pitchFamily="34" charset="0"/>
                <a:ea typeface="Open Sans" pitchFamily="34" charset="-122"/>
                <a:cs typeface="Open Sans" pitchFamily="34" charset="-120"/>
              </a:rPr>
              <a:t>learning experiences.</a:t>
            </a:r>
            <a:endParaRPr lang="en-US" sz="1300" dirty="0"/>
          </a:p>
        </p:txBody>
      </p:sp>
      <p:sp>
        <p:nvSpPr>
          <p:cNvPr id="20" name="Text 17"/>
          <p:cNvSpPr/>
          <p:nvPr/>
        </p:nvSpPr>
        <p:spPr>
          <a:xfrm>
            <a:off x="751999" y="7075170"/>
            <a:ext cx="13126402" cy="264557"/>
          </a:xfrm>
          <a:prstGeom prst="rect">
            <a:avLst/>
          </a:prstGeom>
          <a:noFill/>
          <a:ln/>
        </p:spPr>
        <p:txBody>
          <a:bodyPr wrap="none" lIns="0" tIns="0" rIns="0" bIns="0" rtlCol="0" anchor="t"/>
          <a:lstStyle/>
          <a:p>
            <a:pPr marL="0" indent="0">
              <a:lnSpc>
                <a:spcPts val="2050"/>
              </a:lnSpc>
              <a:buNone/>
            </a:pPr>
            <a:endParaRPr lang="en-US" sz="1300" dirty="0"/>
          </a:p>
        </p:txBody>
      </p:sp>
      <p:sp>
        <p:nvSpPr>
          <p:cNvPr id="21" name="Rectangle 20">
            <a:extLst>
              <a:ext uri="{FF2B5EF4-FFF2-40B4-BE49-F238E27FC236}">
                <a16:creationId xmlns:a16="http://schemas.microsoft.com/office/drawing/2014/main" id="{FACAE293-BC86-CF2B-227B-0965E8972EA2}"/>
              </a:ext>
            </a:extLst>
          </p:cNvPr>
          <p:cNvSpPr/>
          <p:nvPr/>
        </p:nvSpPr>
        <p:spPr>
          <a:xfrm>
            <a:off x="12737805" y="7598211"/>
            <a:ext cx="1818167" cy="535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9733" y="672227"/>
            <a:ext cx="8067318" cy="642580"/>
          </a:xfrm>
          <a:prstGeom prst="rect">
            <a:avLst/>
          </a:prstGeom>
          <a:noFill/>
          <a:ln/>
        </p:spPr>
        <p:txBody>
          <a:bodyPr wrap="none" lIns="0" tIns="0" rIns="0" bIns="0" rtlCol="0" anchor="t"/>
          <a:lstStyle/>
          <a:p>
            <a:pPr marL="0" indent="0">
              <a:lnSpc>
                <a:spcPts val="5050"/>
              </a:lnSpc>
              <a:buNone/>
            </a:pPr>
            <a:r>
              <a:rPr lang="en-US" sz="4000" b="1" dirty="0">
                <a:solidFill>
                  <a:srgbClr val="443728"/>
                </a:solidFill>
                <a:latin typeface="Crimson Pro Bold" pitchFamily="34" charset="0"/>
                <a:ea typeface="Crimson Pro Bold" pitchFamily="34" charset="-122"/>
                <a:cs typeface="Crimson Pro Bold" pitchFamily="34" charset="-120"/>
              </a:rPr>
              <a:t>Proposed system and Existing system</a:t>
            </a:r>
            <a:endParaRPr lang="en-US" sz="4000" dirty="0"/>
          </a:p>
        </p:txBody>
      </p:sp>
      <p:sp>
        <p:nvSpPr>
          <p:cNvPr id="3" name="Text 1"/>
          <p:cNvSpPr/>
          <p:nvPr/>
        </p:nvSpPr>
        <p:spPr>
          <a:xfrm>
            <a:off x="719733" y="1828800"/>
            <a:ext cx="2570440" cy="321231"/>
          </a:xfrm>
          <a:prstGeom prst="rect">
            <a:avLst/>
          </a:prstGeom>
          <a:noFill/>
          <a:ln/>
        </p:spPr>
        <p:txBody>
          <a:bodyPr wrap="none" lIns="0" tIns="0" rIns="0" bIns="0" rtlCol="0" anchor="t"/>
          <a:lstStyle/>
          <a:p>
            <a:pPr marL="0" indent="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Existing System</a:t>
            </a:r>
            <a:endParaRPr lang="en-US" sz="2000" dirty="0"/>
          </a:p>
        </p:txBody>
      </p:sp>
      <p:sp>
        <p:nvSpPr>
          <p:cNvPr id="4" name="Text 2"/>
          <p:cNvSpPr/>
          <p:nvPr/>
        </p:nvSpPr>
        <p:spPr>
          <a:xfrm>
            <a:off x="719733" y="2355652"/>
            <a:ext cx="6344603" cy="657939"/>
          </a:xfrm>
          <a:prstGeom prst="rect">
            <a:avLst/>
          </a:prstGeom>
          <a:noFill/>
          <a:ln/>
        </p:spPr>
        <p:txBody>
          <a:bodyPr wrap="square" lIns="0" tIns="0" rIns="0" bIns="0" rtlCol="0" anchor="t"/>
          <a:lstStyle/>
          <a:p>
            <a:pPr marL="0" indent="0">
              <a:lnSpc>
                <a:spcPts val="2550"/>
              </a:lnSpc>
              <a:buNone/>
            </a:pPr>
            <a:r>
              <a:rPr lang="en-US" sz="1600" dirty="0">
                <a:solidFill>
                  <a:srgbClr val="443728"/>
                </a:solidFill>
                <a:latin typeface="Open Sans" pitchFamily="34" charset="0"/>
                <a:ea typeface="Open Sans" pitchFamily="34" charset="-122"/>
                <a:cs typeface="Open Sans" pitchFamily="34" charset="-120"/>
              </a:rPr>
              <a:t>-Rigid and outdated platforms with limited interactivity and accessibility.</a:t>
            </a:r>
            <a:endParaRPr lang="en-US" sz="1600" dirty="0"/>
          </a:p>
        </p:txBody>
      </p:sp>
      <p:sp>
        <p:nvSpPr>
          <p:cNvPr id="5" name="Text 3"/>
          <p:cNvSpPr/>
          <p:nvPr/>
        </p:nvSpPr>
        <p:spPr>
          <a:xfrm>
            <a:off x="719733" y="3198614"/>
            <a:ext cx="6344603" cy="986909"/>
          </a:xfrm>
          <a:prstGeom prst="rect">
            <a:avLst/>
          </a:prstGeom>
          <a:noFill/>
          <a:ln/>
        </p:spPr>
        <p:txBody>
          <a:bodyPr wrap="square" lIns="0" tIns="0" rIns="0" bIns="0" rtlCol="0" anchor="t"/>
          <a:lstStyle/>
          <a:p>
            <a:pPr marL="0" indent="0">
              <a:lnSpc>
                <a:spcPts val="2550"/>
              </a:lnSpc>
              <a:buNone/>
            </a:pPr>
            <a:r>
              <a:rPr lang="en-US" sz="1600" dirty="0">
                <a:solidFill>
                  <a:srgbClr val="443728"/>
                </a:solidFill>
                <a:latin typeface="Open Sans" pitchFamily="34" charset="0"/>
                <a:ea typeface="Open Sans" pitchFamily="34" charset="-122"/>
                <a:cs typeface="Open Sans" pitchFamily="34" charset="-120"/>
              </a:rPr>
              <a:t>-These systems may not provide a truly personalized experience, and their accessibility features can be limited, restricting ease of use for some learners.</a:t>
            </a:r>
            <a:endParaRPr lang="en-US" sz="1600" dirty="0"/>
          </a:p>
        </p:txBody>
      </p:sp>
      <p:sp>
        <p:nvSpPr>
          <p:cNvPr id="6" name="Text 4"/>
          <p:cNvSpPr/>
          <p:nvPr/>
        </p:nvSpPr>
        <p:spPr>
          <a:xfrm>
            <a:off x="719733" y="4370546"/>
            <a:ext cx="6344603" cy="986909"/>
          </a:xfrm>
          <a:prstGeom prst="rect">
            <a:avLst/>
          </a:prstGeom>
          <a:noFill/>
          <a:ln/>
        </p:spPr>
        <p:txBody>
          <a:bodyPr wrap="square" lIns="0" tIns="0" rIns="0" bIns="0" rtlCol="0" anchor="t"/>
          <a:lstStyle/>
          <a:p>
            <a:pPr marL="0" indent="0">
              <a:lnSpc>
                <a:spcPts val="2550"/>
              </a:lnSpc>
              <a:buNone/>
            </a:pPr>
            <a:r>
              <a:rPr lang="en-US" sz="1600" dirty="0">
                <a:solidFill>
                  <a:srgbClr val="443728"/>
                </a:solidFill>
                <a:latin typeface="Open Sans" pitchFamily="34" charset="0"/>
                <a:ea typeface="Open Sans" pitchFamily="34" charset="-122"/>
                <a:cs typeface="Open Sans" pitchFamily="34" charset="-120"/>
              </a:rPr>
              <a:t>-existing systems often lack an integrated analytics suite, making it harder for instructors to gauge student engagement and tailor content effectively</a:t>
            </a:r>
            <a:endParaRPr lang="en-US" sz="1600" dirty="0"/>
          </a:p>
        </p:txBody>
      </p:sp>
      <p:sp>
        <p:nvSpPr>
          <p:cNvPr id="7" name="Text 5"/>
          <p:cNvSpPr/>
          <p:nvPr/>
        </p:nvSpPr>
        <p:spPr>
          <a:xfrm>
            <a:off x="7573685" y="1828800"/>
            <a:ext cx="2570440" cy="321231"/>
          </a:xfrm>
          <a:prstGeom prst="rect">
            <a:avLst/>
          </a:prstGeom>
          <a:noFill/>
          <a:ln/>
        </p:spPr>
        <p:txBody>
          <a:bodyPr wrap="none" lIns="0" tIns="0" rIns="0" bIns="0" rtlCol="0" anchor="t"/>
          <a:lstStyle/>
          <a:p>
            <a:pPr marL="0" indent="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Proposed System</a:t>
            </a:r>
            <a:endParaRPr lang="en-US" sz="2000" dirty="0"/>
          </a:p>
        </p:txBody>
      </p:sp>
      <p:sp>
        <p:nvSpPr>
          <p:cNvPr id="8" name="Text 6"/>
          <p:cNvSpPr/>
          <p:nvPr/>
        </p:nvSpPr>
        <p:spPr>
          <a:xfrm>
            <a:off x="7573685" y="2355652"/>
            <a:ext cx="6344603" cy="986909"/>
          </a:xfrm>
          <a:prstGeom prst="rect">
            <a:avLst/>
          </a:prstGeom>
          <a:noFill/>
          <a:ln/>
        </p:spPr>
        <p:txBody>
          <a:bodyPr wrap="square" lIns="0" tIns="0" rIns="0" bIns="0" rtlCol="0" anchor="t"/>
          <a:lstStyle/>
          <a:p>
            <a:pPr marL="0" indent="0">
              <a:lnSpc>
                <a:spcPts val="2550"/>
              </a:lnSpc>
              <a:buNone/>
            </a:pPr>
            <a:r>
              <a:rPr lang="en-US" sz="1600" dirty="0">
                <a:solidFill>
                  <a:srgbClr val="443728"/>
                </a:solidFill>
                <a:latin typeface="Open Sans" pitchFamily="34" charset="0"/>
                <a:ea typeface="Open Sans" pitchFamily="34" charset="-122"/>
                <a:cs typeface="Open Sans" pitchFamily="34" charset="-120"/>
              </a:rPr>
              <a:t>- Enhanced Personalization: Adaptive learning pathways adjust content based on individual progress, making the learning experience more personalized.</a:t>
            </a:r>
            <a:endParaRPr lang="en-US" sz="1600" dirty="0"/>
          </a:p>
        </p:txBody>
      </p:sp>
      <p:sp>
        <p:nvSpPr>
          <p:cNvPr id="9" name="Text 7"/>
          <p:cNvSpPr/>
          <p:nvPr/>
        </p:nvSpPr>
        <p:spPr>
          <a:xfrm>
            <a:off x="7573685" y="3527584"/>
            <a:ext cx="6344603" cy="657939"/>
          </a:xfrm>
          <a:prstGeom prst="rect">
            <a:avLst/>
          </a:prstGeom>
          <a:noFill/>
          <a:ln/>
        </p:spPr>
        <p:txBody>
          <a:bodyPr wrap="square" lIns="0" tIns="0" rIns="0" bIns="0" rtlCol="0" anchor="t"/>
          <a:lstStyle/>
          <a:p>
            <a:pPr marL="0" indent="0">
              <a:lnSpc>
                <a:spcPts val="2550"/>
              </a:lnSpc>
              <a:buNone/>
            </a:pPr>
            <a:r>
              <a:rPr lang="en-US" sz="1600" dirty="0">
                <a:solidFill>
                  <a:srgbClr val="443728"/>
                </a:solidFill>
                <a:latin typeface="Open Sans" pitchFamily="34" charset="0"/>
                <a:ea typeface="Open Sans" pitchFamily="34" charset="-122"/>
                <a:cs typeface="Open Sans" pitchFamily="34" charset="-120"/>
              </a:rPr>
              <a:t>- Increased Accessibility: Features like text-to-speech, closed captions, and multi-language support ensure inclusivity.</a:t>
            </a:r>
            <a:endParaRPr lang="en-US" sz="1600" dirty="0"/>
          </a:p>
        </p:txBody>
      </p:sp>
      <p:sp>
        <p:nvSpPr>
          <p:cNvPr id="10" name="Text 8"/>
          <p:cNvSpPr/>
          <p:nvPr/>
        </p:nvSpPr>
        <p:spPr>
          <a:xfrm>
            <a:off x="7573685" y="4370546"/>
            <a:ext cx="6344603" cy="986909"/>
          </a:xfrm>
          <a:prstGeom prst="rect">
            <a:avLst/>
          </a:prstGeom>
          <a:noFill/>
          <a:ln/>
        </p:spPr>
        <p:txBody>
          <a:bodyPr wrap="square" lIns="0" tIns="0" rIns="0" bIns="0" rtlCol="0" anchor="t"/>
          <a:lstStyle/>
          <a:p>
            <a:pPr marL="0" indent="0">
              <a:lnSpc>
                <a:spcPts val="2550"/>
              </a:lnSpc>
              <a:buNone/>
            </a:pPr>
            <a:r>
              <a:rPr lang="en-US" sz="1600" dirty="0">
                <a:solidFill>
                  <a:srgbClr val="443728"/>
                </a:solidFill>
                <a:latin typeface="Open Sans" pitchFamily="34" charset="0"/>
                <a:ea typeface="Open Sans" pitchFamily="34" charset="-122"/>
                <a:cs typeface="Open Sans" pitchFamily="34" charset="-120"/>
              </a:rPr>
              <a:t>- Better Interactivity: Interactive elements such as real-time quizzes, discussion boards, and live chat support promote engagement.</a:t>
            </a:r>
            <a:endParaRPr lang="en-US" sz="1600" dirty="0"/>
          </a:p>
        </p:txBody>
      </p:sp>
      <p:sp>
        <p:nvSpPr>
          <p:cNvPr id="11" name="Text 9"/>
          <p:cNvSpPr/>
          <p:nvPr/>
        </p:nvSpPr>
        <p:spPr>
          <a:xfrm>
            <a:off x="7573685" y="5542478"/>
            <a:ext cx="6344603" cy="986909"/>
          </a:xfrm>
          <a:prstGeom prst="rect">
            <a:avLst/>
          </a:prstGeom>
          <a:noFill/>
          <a:ln/>
        </p:spPr>
        <p:txBody>
          <a:bodyPr wrap="square" lIns="0" tIns="0" rIns="0" bIns="0" rtlCol="0" anchor="t"/>
          <a:lstStyle/>
          <a:p>
            <a:pPr marL="0" indent="0">
              <a:lnSpc>
                <a:spcPts val="2550"/>
              </a:lnSpc>
              <a:buNone/>
            </a:pPr>
            <a:r>
              <a:rPr lang="en-US" sz="1600" dirty="0">
                <a:solidFill>
                  <a:srgbClr val="443728"/>
                </a:solidFill>
                <a:latin typeface="Open Sans" pitchFamily="34" charset="0"/>
                <a:ea typeface="Open Sans" pitchFamily="34" charset="-122"/>
                <a:cs typeface="Open Sans" pitchFamily="34" charset="-120"/>
              </a:rPr>
              <a:t>- Advanced Analytics: An integrated analytics suite allows instructors to monitor and analyze student performance and engagement.</a:t>
            </a:r>
            <a:endParaRPr lang="en-US" sz="1600" dirty="0"/>
          </a:p>
        </p:txBody>
      </p:sp>
      <p:sp>
        <p:nvSpPr>
          <p:cNvPr id="12" name="Text 10"/>
          <p:cNvSpPr/>
          <p:nvPr/>
        </p:nvSpPr>
        <p:spPr>
          <a:xfrm>
            <a:off x="7573685" y="6714411"/>
            <a:ext cx="6344603" cy="657939"/>
          </a:xfrm>
          <a:prstGeom prst="rect">
            <a:avLst/>
          </a:prstGeom>
          <a:noFill/>
          <a:ln/>
        </p:spPr>
        <p:txBody>
          <a:bodyPr wrap="square" lIns="0" tIns="0" rIns="0" bIns="0" rtlCol="0" anchor="t"/>
          <a:lstStyle/>
          <a:p>
            <a:pPr marL="0" indent="0">
              <a:lnSpc>
                <a:spcPts val="2550"/>
              </a:lnSpc>
              <a:buNone/>
            </a:pPr>
            <a:r>
              <a:rPr lang="en-US" sz="1600" dirty="0">
                <a:solidFill>
                  <a:srgbClr val="443728"/>
                </a:solidFill>
                <a:latin typeface="Open Sans" pitchFamily="34" charset="0"/>
                <a:ea typeface="Open Sans" pitchFamily="34" charset="-122"/>
                <a:cs typeface="Open Sans" pitchFamily="34" charset="-120"/>
              </a:rPr>
              <a:t>- Secure Payment and Data: Enhanced security measures for transactions and data protection ensure safe use for paid courses.</a:t>
            </a:r>
            <a:endParaRPr lang="en-US" sz="1600" dirty="0"/>
          </a:p>
        </p:txBody>
      </p:sp>
      <p:sp>
        <p:nvSpPr>
          <p:cNvPr id="13" name="Rectangle 12">
            <a:extLst>
              <a:ext uri="{FF2B5EF4-FFF2-40B4-BE49-F238E27FC236}">
                <a16:creationId xmlns:a16="http://schemas.microsoft.com/office/drawing/2014/main" id="{BAA89E7B-5C8E-6054-53EC-EDEA677ECB48}"/>
              </a:ext>
            </a:extLst>
          </p:cNvPr>
          <p:cNvSpPr/>
          <p:nvPr/>
        </p:nvSpPr>
        <p:spPr>
          <a:xfrm>
            <a:off x="12737805" y="7598211"/>
            <a:ext cx="1818167" cy="535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029"/>
          </a:xfrm>
          <a:prstGeom prst="rect">
            <a:avLst/>
          </a:prstGeom>
        </p:spPr>
      </p:pic>
      <p:sp>
        <p:nvSpPr>
          <p:cNvPr id="3" name="Text 0"/>
          <p:cNvSpPr/>
          <p:nvPr/>
        </p:nvSpPr>
        <p:spPr>
          <a:xfrm>
            <a:off x="692706" y="544235"/>
            <a:ext cx="4948476" cy="618530"/>
          </a:xfrm>
          <a:prstGeom prst="rect">
            <a:avLst/>
          </a:prstGeom>
          <a:noFill/>
          <a:ln/>
        </p:spPr>
        <p:txBody>
          <a:bodyPr wrap="none" lIns="0" tIns="0" rIns="0" bIns="0" rtlCol="0" anchor="t"/>
          <a:lstStyle/>
          <a:p>
            <a:pPr marL="0" indent="0">
              <a:lnSpc>
                <a:spcPts val="4850"/>
              </a:lnSpc>
              <a:buNone/>
            </a:pPr>
            <a:r>
              <a:rPr lang="en-US" sz="3850" b="1" dirty="0">
                <a:solidFill>
                  <a:srgbClr val="443728"/>
                </a:solidFill>
                <a:latin typeface="Crimson Pro Bold" pitchFamily="34" charset="0"/>
                <a:ea typeface="Crimson Pro Bold" pitchFamily="34" charset="-122"/>
                <a:cs typeface="Crimson Pro Bold" pitchFamily="34" charset="-120"/>
              </a:rPr>
              <a:t>Tools Description</a:t>
            </a:r>
            <a:endParaRPr lang="en-US" sz="3850" dirty="0"/>
          </a:p>
        </p:txBody>
      </p:sp>
      <p:pic>
        <p:nvPicPr>
          <p:cNvPr id="4" name="Image 1" descr="preencoded.png"/>
          <p:cNvPicPr>
            <a:picLocks noChangeAspect="1"/>
          </p:cNvPicPr>
          <p:nvPr/>
        </p:nvPicPr>
        <p:blipFill>
          <a:blip r:embed="rId4"/>
          <a:stretch>
            <a:fillRect/>
          </a:stretch>
        </p:blipFill>
        <p:spPr>
          <a:xfrm>
            <a:off x="692706" y="1459587"/>
            <a:ext cx="494824" cy="494824"/>
          </a:xfrm>
          <a:prstGeom prst="rect">
            <a:avLst/>
          </a:prstGeom>
        </p:spPr>
      </p:pic>
      <p:sp>
        <p:nvSpPr>
          <p:cNvPr id="5" name="Text 1"/>
          <p:cNvSpPr/>
          <p:nvPr/>
        </p:nvSpPr>
        <p:spPr>
          <a:xfrm>
            <a:off x="692706" y="2152293"/>
            <a:ext cx="3730823" cy="633413"/>
          </a:xfrm>
          <a:prstGeom prst="rect">
            <a:avLst/>
          </a:prstGeom>
          <a:noFill/>
          <a:ln/>
        </p:spPr>
        <p:txBody>
          <a:bodyPr wrap="square" lIns="0" tIns="0" rIns="0" bIns="0" rtlCol="0" anchor="t"/>
          <a:lstStyle/>
          <a:p>
            <a:pPr marL="0" indent="0" algn="l">
              <a:lnSpc>
                <a:spcPts val="2450"/>
              </a:lnSpc>
              <a:buNone/>
            </a:pPr>
            <a:r>
              <a:rPr lang="en-US" sz="1550" b="1" dirty="0">
                <a:solidFill>
                  <a:srgbClr val="443728"/>
                </a:solidFill>
                <a:latin typeface="Open Sans" pitchFamily="34" charset="0"/>
                <a:ea typeface="Open Sans" pitchFamily="34" charset="-122"/>
                <a:cs typeface="Open Sans" pitchFamily="34" charset="-120"/>
              </a:rPr>
              <a:t>Front-End</a:t>
            </a:r>
            <a:r>
              <a:rPr lang="en-US" sz="1550" dirty="0">
                <a:solidFill>
                  <a:srgbClr val="443728"/>
                </a:solidFill>
                <a:latin typeface="Open Sans" pitchFamily="34" charset="0"/>
                <a:ea typeface="Open Sans" pitchFamily="34" charset="-122"/>
                <a:cs typeface="Open Sans" pitchFamily="34" charset="-120"/>
              </a:rPr>
              <a:t>: HTML5, CSS3, JavaScript, Bootstrap for responsive design</a:t>
            </a:r>
            <a:endParaRPr lang="en-US" sz="1550" dirty="0"/>
          </a:p>
        </p:txBody>
      </p:sp>
      <p:pic>
        <p:nvPicPr>
          <p:cNvPr id="6" name="Image 2" descr="preencoded.png"/>
          <p:cNvPicPr>
            <a:picLocks noChangeAspect="1"/>
          </p:cNvPicPr>
          <p:nvPr/>
        </p:nvPicPr>
        <p:blipFill>
          <a:blip r:embed="rId5"/>
          <a:stretch>
            <a:fillRect/>
          </a:stretch>
        </p:blipFill>
        <p:spPr>
          <a:xfrm>
            <a:off x="4720352" y="1459587"/>
            <a:ext cx="494824" cy="494824"/>
          </a:xfrm>
          <a:prstGeom prst="rect">
            <a:avLst/>
          </a:prstGeom>
        </p:spPr>
      </p:pic>
      <p:sp>
        <p:nvSpPr>
          <p:cNvPr id="7" name="Text 2"/>
          <p:cNvSpPr/>
          <p:nvPr/>
        </p:nvSpPr>
        <p:spPr>
          <a:xfrm>
            <a:off x="4720352" y="2152293"/>
            <a:ext cx="3730943" cy="633413"/>
          </a:xfrm>
          <a:prstGeom prst="rect">
            <a:avLst/>
          </a:prstGeom>
          <a:noFill/>
          <a:ln/>
        </p:spPr>
        <p:txBody>
          <a:bodyPr wrap="square" lIns="0" tIns="0" rIns="0" bIns="0" rtlCol="0" anchor="t"/>
          <a:lstStyle/>
          <a:p>
            <a:pPr marL="0" indent="0" algn="l">
              <a:lnSpc>
                <a:spcPts val="2450"/>
              </a:lnSpc>
              <a:buNone/>
            </a:pPr>
            <a:r>
              <a:rPr lang="en-US" sz="1550" b="1" dirty="0">
                <a:solidFill>
                  <a:srgbClr val="443728"/>
                </a:solidFill>
                <a:latin typeface="Open Sans" pitchFamily="34" charset="0"/>
                <a:ea typeface="Open Sans" pitchFamily="34" charset="-122"/>
                <a:cs typeface="Open Sans" pitchFamily="34" charset="-120"/>
              </a:rPr>
              <a:t>Back-End</a:t>
            </a:r>
            <a:r>
              <a:rPr lang="en-US" sz="1550" dirty="0">
                <a:solidFill>
                  <a:srgbClr val="443728"/>
                </a:solidFill>
                <a:latin typeface="Open Sans" pitchFamily="34" charset="0"/>
                <a:ea typeface="Open Sans" pitchFamily="34" charset="-122"/>
                <a:cs typeface="Open Sans" pitchFamily="34" charset="-120"/>
              </a:rPr>
              <a:t>: Node.js, Django, or PHP for server-side processing.</a:t>
            </a:r>
            <a:endParaRPr lang="en-US" sz="1550" dirty="0"/>
          </a:p>
        </p:txBody>
      </p:sp>
      <p:pic>
        <p:nvPicPr>
          <p:cNvPr id="8" name="Image 3" descr="preencoded.png"/>
          <p:cNvPicPr>
            <a:picLocks noChangeAspect="1"/>
          </p:cNvPicPr>
          <p:nvPr/>
        </p:nvPicPr>
        <p:blipFill>
          <a:blip r:embed="rId6"/>
          <a:stretch>
            <a:fillRect/>
          </a:stretch>
        </p:blipFill>
        <p:spPr>
          <a:xfrm>
            <a:off x="692706" y="3379470"/>
            <a:ext cx="494824" cy="494824"/>
          </a:xfrm>
          <a:prstGeom prst="rect">
            <a:avLst/>
          </a:prstGeom>
        </p:spPr>
      </p:pic>
      <p:sp>
        <p:nvSpPr>
          <p:cNvPr id="9" name="Text 3"/>
          <p:cNvSpPr/>
          <p:nvPr/>
        </p:nvSpPr>
        <p:spPr>
          <a:xfrm>
            <a:off x="692706" y="4072176"/>
            <a:ext cx="3730823" cy="633413"/>
          </a:xfrm>
          <a:prstGeom prst="rect">
            <a:avLst/>
          </a:prstGeom>
          <a:noFill/>
          <a:ln/>
        </p:spPr>
        <p:txBody>
          <a:bodyPr wrap="square" lIns="0" tIns="0" rIns="0" bIns="0" rtlCol="0" anchor="t"/>
          <a:lstStyle/>
          <a:p>
            <a:pPr marL="0" indent="0" algn="l">
              <a:lnSpc>
                <a:spcPts val="2450"/>
              </a:lnSpc>
              <a:buNone/>
            </a:pPr>
            <a:r>
              <a:rPr lang="en-US" sz="1550" b="1" dirty="0">
                <a:solidFill>
                  <a:srgbClr val="443728"/>
                </a:solidFill>
                <a:latin typeface="Open Sans" pitchFamily="34" charset="0"/>
                <a:ea typeface="Open Sans" pitchFamily="34" charset="-122"/>
                <a:cs typeface="Open Sans" pitchFamily="34" charset="-120"/>
              </a:rPr>
              <a:t>Database</a:t>
            </a:r>
            <a:r>
              <a:rPr lang="en-US" sz="1550" dirty="0">
                <a:solidFill>
                  <a:srgbClr val="443728"/>
                </a:solidFill>
                <a:latin typeface="Open Sans" pitchFamily="34" charset="0"/>
                <a:ea typeface="Open Sans" pitchFamily="34" charset="-122"/>
                <a:cs typeface="Open Sans" pitchFamily="34" charset="-120"/>
              </a:rPr>
              <a:t>: MySQL or MongoDB for user data and course content storage</a:t>
            </a:r>
            <a:endParaRPr lang="en-US" sz="1550" dirty="0"/>
          </a:p>
        </p:txBody>
      </p:sp>
      <p:pic>
        <p:nvPicPr>
          <p:cNvPr id="10" name="Image 4" descr="preencoded.png"/>
          <p:cNvPicPr>
            <a:picLocks noChangeAspect="1"/>
          </p:cNvPicPr>
          <p:nvPr/>
        </p:nvPicPr>
        <p:blipFill>
          <a:blip r:embed="rId7"/>
          <a:stretch>
            <a:fillRect/>
          </a:stretch>
        </p:blipFill>
        <p:spPr>
          <a:xfrm>
            <a:off x="4720352" y="3379470"/>
            <a:ext cx="494824" cy="494824"/>
          </a:xfrm>
          <a:prstGeom prst="rect">
            <a:avLst/>
          </a:prstGeom>
        </p:spPr>
      </p:pic>
      <p:sp>
        <p:nvSpPr>
          <p:cNvPr id="11" name="Text 4"/>
          <p:cNvSpPr/>
          <p:nvPr/>
        </p:nvSpPr>
        <p:spPr>
          <a:xfrm>
            <a:off x="4720352" y="4072176"/>
            <a:ext cx="3730943" cy="950119"/>
          </a:xfrm>
          <a:prstGeom prst="rect">
            <a:avLst/>
          </a:prstGeom>
          <a:noFill/>
          <a:ln/>
        </p:spPr>
        <p:txBody>
          <a:bodyPr wrap="square" lIns="0" tIns="0" rIns="0" bIns="0" rtlCol="0" anchor="t"/>
          <a:lstStyle/>
          <a:p>
            <a:pPr marL="0" indent="0" algn="l">
              <a:lnSpc>
                <a:spcPts val="2450"/>
              </a:lnSpc>
              <a:buNone/>
            </a:pPr>
            <a:r>
              <a:rPr lang="en-US" sz="1550" b="1" dirty="0">
                <a:solidFill>
                  <a:srgbClr val="443728"/>
                </a:solidFill>
                <a:latin typeface="Open Sans" pitchFamily="34" charset="0"/>
                <a:ea typeface="Open Sans" pitchFamily="34" charset="-122"/>
                <a:cs typeface="Open Sans" pitchFamily="34" charset="-120"/>
              </a:rPr>
              <a:t>Media Integration</a:t>
            </a:r>
            <a:r>
              <a:rPr lang="en-US" sz="1550" dirty="0">
                <a:solidFill>
                  <a:srgbClr val="443728"/>
                </a:solidFill>
                <a:latin typeface="Open Sans" pitchFamily="34" charset="0"/>
                <a:ea typeface="Open Sans" pitchFamily="34" charset="-122"/>
                <a:cs typeface="Open Sans" pitchFamily="34" charset="-120"/>
              </a:rPr>
              <a:t>: Support for video hosting platforms (YouTube, Vimeo) and interactive content creation tools.</a:t>
            </a:r>
            <a:endParaRPr lang="en-US" sz="1550" dirty="0"/>
          </a:p>
        </p:txBody>
      </p:sp>
      <p:pic>
        <p:nvPicPr>
          <p:cNvPr id="12" name="Image 5" descr="preencoded.png"/>
          <p:cNvPicPr>
            <a:picLocks noChangeAspect="1"/>
          </p:cNvPicPr>
          <p:nvPr/>
        </p:nvPicPr>
        <p:blipFill>
          <a:blip r:embed="rId8"/>
          <a:stretch>
            <a:fillRect/>
          </a:stretch>
        </p:blipFill>
        <p:spPr>
          <a:xfrm>
            <a:off x="692706" y="5616059"/>
            <a:ext cx="494824" cy="494824"/>
          </a:xfrm>
          <a:prstGeom prst="rect">
            <a:avLst/>
          </a:prstGeom>
        </p:spPr>
      </p:pic>
      <p:sp>
        <p:nvSpPr>
          <p:cNvPr id="13" name="Text 5"/>
          <p:cNvSpPr/>
          <p:nvPr/>
        </p:nvSpPr>
        <p:spPr>
          <a:xfrm>
            <a:off x="692706" y="6308765"/>
            <a:ext cx="2474238" cy="309205"/>
          </a:xfrm>
          <a:prstGeom prst="rect">
            <a:avLst/>
          </a:prstGeom>
          <a:noFill/>
          <a:ln/>
        </p:spPr>
        <p:txBody>
          <a:bodyPr wrap="none" lIns="0" tIns="0" rIns="0" bIns="0" rtlCol="0" anchor="t"/>
          <a:lstStyle/>
          <a:p>
            <a:pPr marL="0" indent="0" algn="l">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Analytics:</a:t>
            </a:r>
            <a:endParaRPr lang="en-US" sz="1900" dirty="0"/>
          </a:p>
        </p:txBody>
      </p:sp>
      <p:sp>
        <p:nvSpPr>
          <p:cNvPr id="14" name="Text 6"/>
          <p:cNvSpPr/>
          <p:nvPr/>
        </p:nvSpPr>
        <p:spPr>
          <a:xfrm>
            <a:off x="692706" y="6736675"/>
            <a:ext cx="3730823" cy="950119"/>
          </a:xfrm>
          <a:prstGeom prst="rect">
            <a:avLst/>
          </a:prstGeom>
          <a:noFill/>
          <a:ln/>
        </p:spPr>
        <p:txBody>
          <a:bodyPr wrap="square" lIns="0" tIns="0" rIns="0" bIns="0" rtlCol="0" anchor="t"/>
          <a:lstStyle/>
          <a:p>
            <a:pPr marL="0" indent="0" algn="l">
              <a:lnSpc>
                <a:spcPts val="2450"/>
              </a:lnSpc>
              <a:buNone/>
            </a:pPr>
            <a:r>
              <a:rPr lang="en-US" sz="1550" dirty="0">
                <a:solidFill>
                  <a:srgbClr val="443728"/>
                </a:solidFill>
                <a:latin typeface="Open Sans" pitchFamily="34" charset="0"/>
                <a:ea typeface="Open Sans" pitchFamily="34" charset="-122"/>
                <a:cs typeface="Open Sans" pitchFamily="34" charset="-120"/>
              </a:rPr>
              <a:t>Google Analytics and custom tracking features to monitor user activity and engagement levels.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8679"/>
            <a:ext cx="7247811"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Collaborative Learning Spaces</a:t>
            </a:r>
            <a:endParaRPr lang="en-US" sz="4450" dirty="0"/>
          </a:p>
        </p:txBody>
      </p:sp>
      <p:sp>
        <p:nvSpPr>
          <p:cNvPr id="4" name="Shape 1"/>
          <p:cNvSpPr/>
          <p:nvPr/>
        </p:nvSpPr>
        <p:spPr>
          <a:xfrm>
            <a:off x="6605111" y="1907619"/>
            <a:ext cx="30480" cy="5463183"/>
          </a:xfrm>
          <a:prstGeom prst="roundRect">
            <a:avLst>
              <a:gd name="adj" fmla="val 312558"/>
            </a:avLst>
          </a:prstGeom>
          <a:solidFill>
            <a:srgbClr val="D1C8C6"/>
          </a:solidFill>
          <a:ln/>
        </p:spPr>
      </p:sp>
      <p:sp>
        <p:nvSpPr>
          <p:cNvPr id="5" name="Shape 2"/>
          <p:cNvSpPr/>
          <p:nvPr/>
        </p:nvSpPr>
        <p:spPr>
          <a:xfrm>
            <a:off x="6845022" y="2402681"/>
            <a:ext cx="793790" cy="30480"/>
          </a:xfrm>
          <a:prstGeom prst="roundRect">
            <a:avLst>
              <a:gd name="adj" fmla="val 312558"/>
            </a:avLst>
          </a:prstGeom>
          <a:solidFill>
            <a:srgbClr val="D1C8C6"/>
          </a:solidFill>
          <a:ln/>
        </p:spPr>
      </p:sp>
      <p:sp>
        <p:nvSpPr>
          <p:cNvPr id="6" name="Shape 3"/>
          <p:cNvSpPr/>
          <p:nvPr/>
        </p:nvSpPr>
        <p:spPr>
          <a:xfrm>
            <a:off x="6365200" y="2162770"/>
            <a:ext cx="510302" cy="510302"/>
          </a:xfrm>
          <a:prstGeom prst="roundRect">
            <a:avLst>
              <a:gd name="adj" fmla="val 18669"/>
            </a:avLst>
          </a:prstGeom>
          <a:solidFill>
            <a:srgbClr val="EBE2E0"/>
          </a:solidFill>
          <a:ln w="7620">
            <a:solidFill>
              <a:srgbClr val="D1C8C6"/>
            </a:solidFill>
            <a:prstDash val="solid"/>
          </a:ln>
        </p:spPr>
      </p:sp>
      <p:sp>
        <p:nvSpPr>
          <p:cNvPr id="7" name="Text 4"/>
          <p:cNvSpPr/>
          <p:nvPr/>
        </p:nvSpPr>
        <p:spPr>
          <a:xfrm>
            <a:off x="6556653" y="2247781"/>
            <a:ext cx="127278"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8" name="Text 5"/>
          <p:cNvSpPr/>
          <p:nvPr/>
        </p:nvSpPr>
        <p:spPr>
          <a:xfrm>
            <a:off x="7867888" y="21344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Virtual Classrooms</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Immersive video conferencing with shared whiteboards, breakout rooms, and screen sharing.</a:t>
            </a:r>
            <a:endParaRPr lang="en-US" sz="1750" dirty="0"/>
          </a:p>
        </p:txBody>
      </p:sp>
      <p:sp>
        <p:nvSpPr>
          <p:cNvPr id="10" name="Shape 7"/>
          <p:cNvSpPr/>
          <p:nvPr/>
        </p:nvSpPr>
        <p:spPr>
          <a:xfrm>
            <a:off x="6845022" y="4299347"/>
            <a:ext cx="793790" cy="30480"/>
          </a:xfrm>
          <a:prstGeom prst="roundRect">
            <a:avLst>
              <a:gd name="adj" fmla="val 312558"/>
            </a:avLst>
          </a:prstGeom>
          <a:solidFill>
            <a:srgbClr val="D1C8C6"/>
          </a:solidFill>
          <a:ln/>
        </p:spPr>
      </p:sp>
      <p:sp>
        <p:nvSpPr>
          <p:cNvPr id="11" name="Shape 8"/>
          <p:cNvSpPr/>
          <p:nvPr/>
        </p:nvSpPr>
        <p:spPr>
          <a:xfrm>
            <a:off x="6365200" y="4059436"/>
            <a:ext cx="510302" cy="510302"/>
          </a:xfrm>
          <a:prstGeom prst="roundRect">
            <a:avLst>
              <a:gd name="adj" fmla="val 18669"/>
            </a:avLst>
          </a:prstGeom>
          <a:solidFill>
            <a:srgbClr val="EBE2E0"/>
          </a:solidFill>
          <a:ln w="7620">
            <a:solidFill>
              <a:srgbClr val="D1C8C6"/>
            </a:solidFill>
            <a:prstDash val="solid"/>
          </a:ln>
        </p:spPr>
      </p:sp>
      <p:sp>
        <p:nvSpPr>
          <p:cNvPr id="12" name="Text 9"/>
          <p:cNvSpPr/>
          <p:nvPr/>
        </p:nvSpPr>
        <p:spPr>
          <a:xfrm>
            <a:off x="6533555" y="4144447"/>
            <a:ext cx="173474"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3" name="Text 10"/>
          <p:cNvSpPr/>
          <p:nvPr/>
        </p:nvSpPr>
        <p:spPr>
          <a:xfrm>
            <a:off x="7867888" y="40310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Group Projects</a:t>
            </a:r>
            <a:endParaRPr lang="en-US" sz="2200" dirty="0"/>
          </a:p>
        </p:txBody>
      </p:sp>
      <p:sp>
        <p:nvSpPr>
          <p:cNvPr id="14" name="Text 11"/>
          <p:cNvSpPr/>
          <p:nvPr/>
        </p:nvSpPr>
        <p:spPr>
          <a:xfrm>
            <a:off x="78678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Seamless real-time collaboration on documents, presentations, and other digital artifacts.</a:t>
            </a:r>
            <a:endParaRPr lang="en-US" sz="1750" dirty="0"/>
          </a:p>
        </p:txBody>
      </p:sp>
      <p:sp>
        <p:nvSpPr>
          <p:cNvPr id="15" name="Shape 12"/>
          <p:cNvSpPr/>
          <p:nvPr/>
        </p:nvSpPr>
        <p:spPr>
          <a:xfrm>
            <a:off x="6845022" y="6196013"/>
            <a:ext cx="793790" cy="30480"/>
          </a:xfrm>
          <a:prstGeom prst="roundRect">
            <a:avLst>
              <a:gd name="adj" fmla="val 312558"/>
            </a:avLst>
          </a:prstGeom>
          <a:solidFill>
            <a:srgbClr val="D1C8C6"/>
          </a:solidFill>
          <a:ln/>
        </p:spPr>
      </p:sp>
      <p:sp>
        <p:nvSpPr>
          <p:cNvPr id="16" name="Shape 13"/>
          <p:cNvSpPr/>
          <p:nvPr/>
        </p:nvSpPr>
        <p:spPr>
          <a:xfrm>
            <a:off x="6365200" y="5956102"/>
            <a:ext cx="510302" cy="510302"/>
          </a:xfrm>
          <a:prstGeom prst="roundRect">
            <a:avLst>
              <a:gd name="adj" fmla="val 18669"/>
            </a:avLst>
          </a:prstGeom>
          <a:solidFill>
            <a:srgbClr val="EBE2E0"/>
          </a:solidFill>
          <a:ln w="7620">
            <a:solidFill>
              <a:srgbClr val="D1C8C6"/>
            </a:solidFill>
            <a:prstDash val="solid"/>
          </a:ln>
        </p:spPr>
      </p:sp>
      <p:sp>
        <p:nvSpPr>
          <p:cNvPr id="17" name="Text 14"/>
          <p:cNvSpPr/>
          <p:nvPr/>
        </p:nvSpPr>
        <p:spPr>
          <a:xfrm>
            <a:off x="6537246" y="6041112"/>
            <a:ext cx="166211"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8" name="Text 15"/>
          <p:cNvSpPr/>
          <p:nvPr/>
        </p:nvSpPr>
        <p:spPr>
          <a:xfrm>
            <a:off x="7867888" y="59277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Discussion Forums</a:t>
            </a:r>
            <a:endParaRPr lang="en-US" sz="2200" dirty="0"/>
          </a:p>
        </p:txBody>
      </p:sp>
      <p:sp>
        <p:nvSpPr>
          <p:cNvPr id="19" name="Text 16"/>
          <p:cNvSpPr/>
          <p:nvPr/>
        </p:nvSpPr>
        <p:spPr>
          <a:xfrm>
            <a:off x="78678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Engaging discussions, peer feedback, and knowledge sharing among learners and instructors.</a:t>
            </a:r>
            <a:endParaRPr lang="en-US" sz="1750" dirty="0"/>
          </a:p>
        </p:txBody>
      </p:sp>
      <p:sp>
        <p:nvSpPr>
          <p:cNvPr id="20" name="Rectangle 19">
            <a:extLst>
              <a:ext uri="{FF2B5EF4-FFF2-40B4-BE49-F238E27FC236}">
                <a16:creationId xmlns:a16="http://schemas.microsoft.com/office/drawing/2014/main" id="{731AF788-ACDE-E4FF-E3B1-D1B12FC45133}"/>
              </a:ext>
            </a:extLst>
          </p:cNvPr>
          <p:cNvSpPr/>
          <p:nvPr/>
        </p:nvSpPr>
        <p:spPr>
          <a:xfrm>
            <a:off x="12737805" y="7598211"/>
            <a:ext cx="1818167" cy="535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846</Words>
  <Application>Microsoft Office PowerPoint</Application>
  <PresentationFormat>Custom</PresentationFormat>
  <Paragraphs>84</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Crimson Pro Bold</vt:lpstr>
      <vt:lpstr>Open Sans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 GRISHMA CHANDU</cp:lastModifiedBy>
  <cp:revision>3</cp:revision>
  <dcterms:created xsi:type="dcterms:W3CDTF">2024-11-12T01:12:29Z</dcterms:created>
  <dcterms:modified xsi:type="dcterms:W3CDTF">2024-11-12T03:08:23Z</dcterms:modified>
</cp:coreProperties>
</file>